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2" r:id="rId17"/>
    <p:sldId id="273" r:id="rId18"/>
    <p:sldId id="274" r:id="rId19"/>
    <p:sldId id="311" r:id="rId20"/>
    <p:sldId id="312" r:id="rId21"/>
    <p:sldId id="313" r:id="rId22"/>
    <p:sldId id="314" r:id="rId23"/>
    <p:sldId id="315" r:id="rId24"/>
    <p:sldId id="316" r:id="rId25"/>
    <p:sldId id="275" r:id="rId26"/>
    <p:sldId id="276" r:id="rId27"/>
    <p:sldId id="279" r:id="rId28"/>
    <p:sldId id="280" r:id="rId29"/>
    <p:sldId id="281" r:id="rId30"/>
    <p:sldId id="288" r:id="rId31"/>
    <p:sldId id="289" r:id="rId32"/>
    <p:sldId id="290" r:id="rId33"/>
    <p:sldId id="317" r:id="rId34"/>
    <p:sldId id="301" r:id="rId35"/>
    <p:sldId id="302" r:id="rId36"/>
    <p:sldId id="303" r:id="rId37"/>
    <p:sldId id="307" r:id="rId38"/>
    <p:sldId id="310" r:id="rId39"/>
  </p:sldIdLst>
  <p:sldSz cx="9144000" cy="6858000"/>
  <p:notesSz cx="9144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1"/>
        <p:guide pos="221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4A506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" y="0"/>
            <a:ext cx="5311139" cy="684428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383528" y="986789"/>
            <a:ext cx="1597025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89535">
              <a:lnSpc>
                <a:spcPts val="865"/>
              </a:lnSpc>
            </a:pPr>
            <a:fld id="{81D60167-4931-47E6-BA6A-407CBD079E47}" type="slidenum">
              <a:rPr spc="-50" dirty="0"/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89535">
              <a:lnSpc>
                <a:spcPts val="865"/>
              </a:lnSpc>
            </a:pPr>
            <a:fld id="{81D60167-4931-47E6-BA6A-407CBD079E47}" type="slidenum">
              <a:rPr spc="-50" dirty="0"/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4A506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72" y="28955"/>
            <a:ext cx="7374635" cy="153924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89535">
              <a:lnSpc>
                <a:spcPts val="865"/>
              </a:lnSpc>
            </a:pPr>
            <a:fld id="{81D60167-4931-47E6-BA6A-407CBD079E47}" type="slidenum">
              <a:rPr spc="-50" dirty="0"/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03947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29027" y="83807"/>
            <a:ext cx="4878324" cy="934224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0"/>
            <a:ext cx="9144000" cy="990600"/>
          </a:xfrm>
          <a:custGeom>
            <a:avLst/>
            <a:gdLst/>
            <a:ahLst/>
            <a:cxnLst/>
            <a:rect l="l" t="t" r="r" b="b"/>
            <a:pathLst>
              <a:path w="9144000" h="990600">
                <a:moveTo>
                  <a:pt x="9144000" y="0"/>
                </a:moveTo>
                <a:lnTo>
                  <a:pt x="0" y="0"/>
                </a:lnTo>
                <a:lnTo>
                  <a:pt x="0" y="990600"/>
                </a:lnTo>
                <a:lnTo>
                  <a:pt x="9144000" y="9906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89535">
              <a:lnSpc>
                <a:spcPts val="865"/>
              </a:lnSpc>
            </a:pPr>
            <a:fld id="{81D60167-4931-47E6-BA6A-407CBD079E47}" type="slidenum">
              <a:rPr spc="-50" dirty="0"/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4A50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89535">
              <a:lnSpc>
                <a:spcPts val="865"/>
              </a:lnSpc>
            </a:pPr>
            <a:fld id="{81D60167-4931-47E6-BA6A-407CBD079E47}" type="slidenum">
              <a:rPr spc="-50" dirty="0"/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103947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03782" y="-31292"/>
            <a:ext cx="6936435" cy="9537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63879" y="1581734"/>
            <a:ext cx="5454650" cy="3830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82863" y="6575170"/>
            <a:ext cx="193040" cy="1276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89535">
              <a:lnSpc>
                <a:spcPts val="865"/>
              </a:lnSpc>
            </a:pPr>
            <a:fld id="{81D60167-4931-47E6-BA6A-407CBD079E47}" type="slidenum">
              <a:rPr spc="-50" dirty="0"/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1.png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image" Target="../media/image79.png"/><Relationship Id="rId7" Type="http://schemas.openxmlformats.org/officeDocument/2006/relationships/image" Target="../media/image78.png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95.png"/><Relationship Id="rId23" Type="http://schemas.openxmlformats.org/officeDocument/2006/relationships/image" Target="../media/image94.png"/><Relationship Id="rId22" Type="http://schemas.openxmlformats.org/officeDocument/2006/relationships/image" Target="../media/image93.png"/><Relationship Id="rId21" Type="http://schemas.openxmlformats.org/officeDocument/2006/relationships/image" Target="../media/image92.png"/><Relationship Id="rId20" Type="http://schemas.openxmlformats.org/officeDocument/2006/relationships/image" Target="../media/image91.png"/><Relationship Id="rId2" Type="http://schemas.openxmlformats.org/officeDocument/2006/relationships/image" Target="../media/image73.png"/><Relationship Id="rId19" Type="http://schemas.openxmlformats.org/officeDocument/2006/relationships/image" Target="../media/image90.png"/><Relationship Id="rId18" Type="http://schemas.openxmlformats.org/officeDocument/2006/relationships/image" Target="../media/image89.png"/><Relationship Id="rId17" Type="http://schemas.openxmlformats.org/officeDocument/2006/relationships/image" Target="../media/image88.png"/><Relationship Id="rId16" Type="http://schemas.openxmlformats.org/officeDocument/2006/relationships/image" Target="../media/image87.png"/><Relationship Id="rId15" Type="http://schemas.openxmlformats.org/officeDocument/2006/relationships/image" Target="../media/image86.png"/><Relationship Id="rId14" Type="http://schemas.openxmlformats.org/officeDocument/2006/relationships/image" Target="../media/image85.png"/><Relationship Id="rId13" Type="http://schemas.openxmlformats.org/officeDocument/2006/relationships/image" Target="../media/image84.png"/><Relationship Id="rId12" Type="http://schemas.openxmlformats.org/officeDocument/2006/relationships/image" Target="../media/image83.png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9.jpe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8.png"/><Relationship Id="rId8" Type="http://schemas.openxmlformats.org/officeDocument/2006/relationships/image" Target="../media/image107.png"/><Relationship Id="rId7" Type="http://schemas.openxmlformats.org/officeDocument/2006/relationships/image" Target="../media/image106.png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19" Type="http://schemas.openxmlformats.org/officeDocument/2006/relationships/image" Target="../media/image118.png"/><Relationship Id="rId18" Type="http://schemas.openxmlformats.org/officeDocument/2006/relationships/image" Target="../media/image117.png"/><Relationship Id="rId17" Type="http://schemas.openxmlformats.org/officeDocument/2006/relationships/image" Target="../media/image116.png"/><Relationship Id="rId16" Type="http://schemas.openxmlformats.org/officeDocument/2006/relationships/image" Target="../media/image115.png"/><Relationship Id="rId15" Type="http://schemas.openxmlformats.org/officeDocument/2006/relationships/image" Target="../media/image114.png"/><Relationship Id="rId14" Type="http://schemas.openxmlformats.org/officeDocument/2006/relationships/image" Target="../media/image113.png"/><Relationship Id="rId13" Type="http://schemas.openxmlformats.org/officeDocument/2006/relationships/image" Target="../media/image112.png"/><Relationship Id="rId12" Type="http://schemas.openxmlformats.org/officeDocument/2006/relationships/image" Target="../media/image111.png"/><Relationship Id="rId11" Type="http://schemas.openxmlformats.org/officeDocument/2006/relationships/image" Target="../media/image110.png"/><Relationship Id="rId10" Type="http://schemas.openxmlformats.org/officeDocument/2006/relationships/image" Target="../media/image109.png"/><Relationship Id="rId1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8.jpeg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3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5560" y="2244725"/>
            <a:ext cx="9254490" cy="2251075"/>
            <a:chOff x="0" y="699516"/>
            <a:chExt cx="9144000" cy="225107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865602"/>
              <a:ext cx="9144000" cy="184105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9303" y="699516"/>
              <a:ext cx="6559296" cy="22509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79348"/>
              <a:ext cx="9144000" cy="1778635"/>
            </a:xfrm>
            <a:custGeom>
              <a:avLst/>
              <a:gdLst/>
              <a:ahLst/>
              <a:cxnLst/>
              <a:rect l="l" t="t" r="r" b="b"/>
              <a:pathLst>
                <a:path w="9144000" h="1778635">
                  <a:moveTo>
                    <a:pt x="9144000" y="0"/>
                  </a:moveTo>
                  <a:lnTo>
                    <a:pt x="0" y="0"/>
                  </a:lnTo>
                  <a:lnTo>
                    <a:pt x="0" y="1778507"/>
                  </a:lnTo>
                  <a:lnTo>
                    <a:pt x="9144000" y="1778507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7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24000" y="2895600"/>
            <a:ext cx="6090920" cy="949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3650"/>
              </a:lnSpc>
              <a:spcBef>
                <a:spcPts val="105"/>
              </a:spcBef>
            </a:pPr>
            <a:r>
              <a:rPr dirty="0">
                <a:solidFill>
                  <a:schemeClr val="bg1"/>
                </a:solidFill>
                <a:sym typeface="+mn-ea"/>
              </a:rPr>
              <a:t>Intrusion</a:t>
            </a:r>
            <a:r>
              <a:rPr spc="-65" dirty="0">
                <a:solidFill>
                  <a:schemeClr val="bg1"/>
                </a:solidFill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sym typeface="+mn-ea"/>
              </a:rPr>
              <a:t>Detection</a:t>
            </a:r>
            <a:r>
              <a:rPr spc="-60" dirty="0">
                <a:solidFill>
                  <a:schemeClr val="bg1"/>
                </a:solidFill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sym typeface="+mn-ea"/>
              </a:rPr>
              <a:t>and</a:t>
            </a:r>
            <a:r>
              <a:rPr spc="-65" dirty="0">
                <a:solidFill>
                  <a:schemeClr val="bg1"/>
                </a:solidFill>
                <a:sym typeface="+mn-ea"/>
              </a:rPr>
              <a:t> </a:t>
            </a:r>
            <a:r>
              <a:rPr spc="-10" dirty="0">
                <a:solidFill>
                  <a:schemeClr val="bg1"/>
                </a:solidFill>
                <a:sym typeface="+mn-ea"/>
              </a:rPr>
              <a:t>Prevention</a:t>
            </a:r>
            <a:endParaRPr spc="-1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2731" y="559282"/>
            <a:ext cx="4442460" cy="459105"/>
            <a:chOff x="522731" y="559282"/>
            <a:chExt cx="4442460" cy="45910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731" y="559282"/>
              <a:ext cx="4442460" cy="4587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997" y="601852"/>
              <a:ext cx="4362094" cy="378587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248155" y="1161300"/>
            <a:ext cx="2971800" cy="600710"/>
            <a:chOff x="1248155" y="1161300"/>
            <a:chExt cx="2971800" cy="60071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155" y="1161300"/>
              <a:ext cx="2971799" cy="6004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573" y="1204468"/>
              <a:ext cx="2890774" cy="518668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4448810" y="2866390"/>
            <a:ext cx="4705985" cy="1172210"/>
            <a:chOff x="4448555" y="2866631"/>
            <a:chExt cx="4296410" cy="117221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48555" y="2906267"/>
              <a:ext cx="4296156" cy="10286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7635" y="2866631"/>
              <a:ext cx="3852671" cy="11719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95799" y="2930651"/>
              <a:ext cx="4206240" cy="93878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495799" y="2930651"/>
              <a:ext cx="4206240" cy="939165"/>
            </a:xfrm>
            <a:custGeom>
              <a:avLst/>
              <a:gdLst/>
              <a:ahLst/>
              <a:cxnLst/>
              <a:rect l="l" t="t" r="r" b="b"/>
              <a:pathLst>
                <a:path w="4206240" h="939164">
                  <a:moveTo>
                    <a:pt x="0" y="938784"/>
                  </a:moveTo>
                  <a:lnTo>
                    <a:pt x="4206240" y="938784"/>
                  </a:lnTo>
                  <a:lnTo>
                    <a:pt x="4206240" y="0"/>
                  </a:lnTo>
                  <a:lnTo>
                    <a:pt x="0" y="0"/>
                  </a:lnTo>
                  <a:lnTo>
                    <a:pt x="0" y="938784"/>
                  </a:lnTo>
                  <a:close/>
                </a:path>
              </a:pathLst>
            </a:custGeom>
            <a:ln w="9144">
              <a:solidFill>
                <a:srgbClr val="D1624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500371" y="3239008"/>
            <a:ext cx="4197350" cy="38036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13485" marR="448310" indent="-757555">
              <a:lnSpc>
                <a:spcPct val="101000"/>
              </a:lnSpc>
              <a:spcBef>
                <a:spcPts val="65"/>
              </a:spcBef>
            </a:pPr>
            <a:r>
              <a:rPr lang="en-US" altLang="" sz="2400" b="1" dirty="0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2400" b="1" dirty="0">
                <a:latin typeface="Times New Roman" panose="02020603050405020304" charset="0"/>
                <a:cs typeface="Times New Roman" panose="02020603050405020304" charset="0"/>
              </a:rPr>
              <a:t>hree</a:t>
            </a:r>
            <a:r>
              <a:rPr sz="2400" b="1" spc="-6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b="1" spc="-10" dirty="0">
                <a:latin typeface="Times New Roman" panose="02020603050405020304" charset="0"/>
                <a:cs typeface="Times New Roman" panose="02020603050405020304" charset="0"/>
              </a:rPr>
              <a:t>logical omponents: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95800" y="3905885"/>
            <a:ext cx="4551680" cy="2121535"/>
          </a:xfrm>
          <a:custGeom>
            <a:avLst/>
            <a:gdLst/>
            <a:ahLst/>
            <a:cxnLst/>
            <a:rect l="l" t="t" r="r" b="b"/>
            <a:pathLst>
              <a:path w="4206240" h="2635250">
                <a:moveTo>
                  <a:pt x="0" y="2634996"/>
                </a:moveTo>
                <a:lnTo>
                  <a:pt x="4206240" y="2634996"/>
                </a:lnTo>
                <a:lnTo>
                  <a:pt x="4206240" y="0"/>
                </a:lnTo>
                <a:lnTo>
                  <a:pt x="0" y="0"/>
                </a:lnTo>
                <a:lnTo>
                  <a:pt x="0" y="2634996"/>
                </a:lnTo>
                <a:close/>
              </a:path>
            </a:pathLst>
          </a:custGeom>
          <a:ln w="9144">
            <a:solidFill>
              <a:srgbClr val="EDD2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504690" y="3886200"/>
            <a:ext cx="4639945" cy="2088515"/>
          </a:xfrm>
          <a:prstGeom prst="rect">
            <a:avLst/>
          </a:prstGeom>
          <a:solidFill>
            <a:srgbClr val="EDD2CF">
              <a:alpha val="90194"/>
            </a:srgbClr>
          </a:solidFill>
        </p:spPr>
        <p:txBody>
          <a:bodyPr vert="horz" wrap="square" lIns="0" tIns="106680" rIns="0" bIns="0" rtlCol="0">
            <a:spAutoFit/>
          </a:bodyPr>
          <a:lstStyle/>
          <a:p>
            <a:pPr marL="352425" indent="-228600">
              <a:lnSpc>
                <a:spcPct val="100000"/>
              </a:lnSpc>
              <a:spcBef>
                <a:spcPts val="840"/>
              </a:spcBef>
              <a:buFont typeface="Verdana" panose="020B0604030504040204"/>
              <a:buChar char="•"/>
              <a:tabLst>
                <a:tab pos="352425" algn="l"/>
              </a:tabLst>
            </a:pPr>
            <a:r>
              <a:rPr lang="en-US" altLang="" sz="2400" b="1" spc="-310" dirty="0">
                <a:latin typeface="Verdana" panose="020B0604030504040204"/>
                <a:cs typeface="Verdana" panose="020B0604030504040204"/>
              </a:rPr>
              <a:t>IDS </a:t>
            </a:r>
            <a:r>
              <a:rPr sz="2400" b="1" spc="-310" dirty="0">
                <a:latin typeface="Verdana" panose="020B0604030504040204"/>
                <a:cs typeface="Verdana" panose="020B0604030504040204"/>
              </a:rPr>
              <a:t>Sensors</a:t>
            </a:r>
            <a:r>
              <a:rPr sz="2400" b="1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2400" b="1" spc="-155" dirty="0">
                <a:latin typeface="Verdana" panose="020B0604030504040204"/>
                <a:cs typeface="Verdana" panose="020B0604030504040204"/>
              </a:rPr>
              <a:t>-</a:t>
            </a:r>
            <a:r>
              <a:rPr sz="2400" b="1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2400" b="1" spc="-135" dirty="0">
                <a:latin typeface="Verdana" panose="020B0604030504040204"/>
                <a:cs typeface="Verdana" panose="020B0604030504040204"/>
              </a:rPr>
              <a:t>collect</a:t>
            </a:r>
            <a:r>
              <a:rPr sz="2400" b="1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2400" b="1" spc="-20" dirty="0">
                <a:latin typeface="Verdana" panose="020B0604030504040204"/>
                <a:cs typeface="Verdana" panose="020B0604030504040204"/>
              </a:rPr>
              <a:t>data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352425" marR="349250" indent="-229235">
              <a:lnSpc>
                <a:spcPts val="2640"/>
              </a:lnSpc>
              <a:spcBef>
                <a:spcPts val="1060"/>
              </a:spcBef>
              <a:buFont typeface="Verdana" panose="020B0604030504040204"/>
              <a:buChar char="•"/>
              <a:tabLst>
                <a:tab pos="352425" algn="l"/>
              </a:tabLst>
            </a:pPr>
            <a:r>
              <a:rPr sz="2400" b="1" spc="-229" dirty="0">
                <a:latin typeface="Verdana" panose="020B0604030504040204"/>
                <a:cs typeface="Verdana" panose="020B0604030504040204"/>
              </a:rPr>
              <a:t>Analyzers</a:t>
            </a:r>
            <a:r>
              <a:rPr sz="2400" b="1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2400" b="1" spc="-155" dirty="0">
                <a:latin typeface="Verdana" panose="020B0604030504040204"/>
                <a:cs typeface="Verdana" panose="020B0604030504040204"/>
              </a:rPr>
              <a:t>-</a:t>
            </a:r>
            <a:r>
              <a:rPr sz="2400" b="1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2400" b="1" spc="-220" dirty="0">
                <a:latin typeface="Verdana" panose="020B0604030504040204"/>
                <a:cs typeface="Verdana" panose="020B0604030504040204"/>
              </a:rPr>
              <a:t>determine</a:t>
            </a:r>
            <a:r>
              <a:rPr sz="2400" b="1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2400" b="1" spc="-330" dirty="0">
                <a:latin typeface="Verdana" panose="020B0604030504040204"/>
                <a:cs typeface="Verdana" panose="020B0604030504040204"/>
              </a:rPr>
              <a:t>if </a:t>
            </a:r>
            <a:r>
              <a:rPr sz="2400" b="1" spc="-305" dirty="0">
                <a:latin typeface="Verdana" panose="020B0604030504040204"/>
                <a:cs typeface="Verdana" panose="020B0604030504040204"/>
              </a:rPr>
              <a:t>intrusion</a:t>
            </a:r>
            <a:r>
              <a:rPr sz="2400" b="1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2400" b="1" spc="-229" dirty="0">
                <a:latin typeface="Verdana" panose="020B0604030504040204"/>
                <a:cs typeface="Verdana" panose="020B0604030504040204"/>
              </a:rPr>
              <a:t>has</a:t>
            </a:r>
            <a:r>
              <a:rPr sz="2400" b="1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2400" b="1" spc="-25" dirty="0">
                <a:latin typeface="Verdana" panose="020B0604030504040204"/>
                <a:cs typeface="Verdana" panose="020B0604030504040204"/>
              </a:rPr>
              <a:t>occurred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352425" marR="294005" indent="-229235">
              <a:lnSpc>
                <a:spcPct val="92000"/>
              </a:lnSpc>
              <a:spcBef>
                <a:spcPts val="945"/>
              </a:spcBef>
              <a:buFont typeface="Verdana" panose="020B0604030504040204"/>
              <a:buChar char="•"/>
              <a:tabLst>
                <a:tab pos="352425" algn="l"/>
              </a:tabLst>
            </a:pPr>
            <a:r>
              <a:rPr sz="2400" b="1" spc="-325" dirty="0">
                <a:latin typeface="Verdana" panose="020B0604030504040204"/>
                <a:cs typeface="Verdana" panose="020B0604030504040204"/>
              </a:rPr>
              <a:t>User</a:t>
            </a:r>
            <a:r>
              <a:rPr sz="2400" b="1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2400" b="1" spc="-200" dirty="0">
                <a:latin typeface="Verdana" panose="020B0604030504040204"/>
                <a:cs typeface="Verdana" panose="020B0604030504040204"/>
              </a:rPr>
              <a:t>interface</a:t>
            </a:r>
            <a:r>
              <a:rPr sz="2400" b="1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2400" b="1" spc="-155" dirty="0">
                <a:latin typeface="Verdana" panose="020B0604030504040204"/>
                <a:cs typeface="Verdana" panose="020B0604030504040204"/>
              </a:rPr>
              <a:t>-</a:t>
            </a:r>
            <a:r>
              <a:rPr sz="2400" b="1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2400" b="1" spc="-275" dirty="0">
                <a:latin typeface="Verdana" panose="020B0604030504040204"/>
                <a:cs typeface="Verdana" panose="020B0604030504040204"/>
              </a:rPr>
              <a:t>view </a:t>
            </a:r>
            <a:r>
              <a:rPr sz="2400" b="1" spc="-260" dirty="0">
                <a:latin typeface="Verdana" panose="020B0604030504040204"/>
                <a:cs typeface="Verdana" panose="020B0604030504040204"/>
              </a:rPr>
              <a:t>output</a:t>
            </a:r>
            <a:r>
              <a:rPr sz="2400" b="1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2400" b="1" spc="-275" dirty="0">
                <a:latin typeface="Verdana" panose="020B0604030504040204"/>
                <a:cs typeface="Verdana" panose="020B0604030504040204"/>
              </a:rPr>
              <a:t>or</a:t>
            </a:r>
            <a:r>
              <a:rPr sz="2400" b="1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2400" b="1" spc="-210" dirty="0">
                <a:latin typeface="Verdana" panose="020B0604030504040204"/>
                <a:cs typeface="Verdana" panose="020B0604030504040204"/>
              </a:rPr>
              <a:t>control</a:t>
            </a:r>
            <a:r>
              <a:rPr sz="2400" b="1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2400" b="1" spc="-290" dirty="0">
                <a:latin typeface="Verdana" panose="020B0604030504040204"/>
                <a:cs typeface="Verdana" panose="020B0604030504040204"/>
              </a:rPr>
              <a:t>system </a:t>
            </a:r>
            <a:r>
              <a:rPr sz="2400" b="1" spc="-70" dirty="0">
                <a:latin typeface="Verdana" panose="020B0604030504040204"/>
                <a:cs typeface="Verdana" panose="020B0604030504040204"/>
              </a:rPr>
              <a:t>behavior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2437" y="1873436"/>
            <a:ext cx="3504565" cy="4406265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85"/>
              </a:spcBef>
              <a:buClr>
                <a:srgbClr val="D16248"/>
              </a:buClr>
              <a:buSzPct val="79000"/>
              <a:buFont typeface="Wingdings" panose="05000000000000000000"/>
              <a:buChar char=""/>
              <a:tabLst>
                <a:tab pos="354965" algn="l"/>
              </a:tabLst>
            </a:pPr>
            <a:r>
              <a:rPr sz="2100" spc="-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Host-</a:t>
            </a:r>
            <a:r>
              <a:rPr sz="2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based</a:t>
            </a:r>
            <a:r>
              <a:rPr sz="21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100" spc="-2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IDS</a:t>
            </a:r>
            <a:r>
              <a:rPr sz="21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(HIDS)</a:t>
            </a:r>
            <a:endParaRPr sz="2100">
              <a:latin typeface="Verdana" panose="020B0604030504040204"/>
              <a:cs typeface="Verdana" panose="020B0604030504040204"/>
            </a:endParaRPr>
          </a:p>
          <a:p>
            <a:pPr marL="698500" marR="34925" lvl="1" indent="-337185">
              <a:lnSpc>
                <a:spcPct val="80000"/>
              </a:lnSpc>
              <a:spcBef>
                <a:spcPts val="1210"/>
              </a:spcBef>
              <a:buFont typeface="Wingdings" panose="05000000000000000000"/>
              <a:buChar char=""/>
              <a:tabLst>
                <a:tab pos="698500" algn="l"/>
              </a:tabLst>
            </a:pPr>
            <a:r>
              <a:rPr sz="15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Monitors</a:t>
            </a:r>
            <a:r>
              <a:rPr sz="15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5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characteristics</a:t>
            </a:r>
            <a:r>
              <a:rPr sz="15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of </a:t>
            </a:r>
            <a:r>
              <a:rPr sz="1500" spc="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5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single</a:t>
            </a:r>
            <a:r>
              <a:rPr sz="15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host</a:t>
            </a:r>
            <a:r>
              <a:rPr sz="1500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for</a:t>
            </a:r>
            <a:r>
              <a:rPr sz="150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suspicious activity</a:t>
            </a:r>
            <a:endParaRPr sz="1500">
              <a:latin typeface="Verdana" panose="020B0604030504040204"/>
              <a:cs typeface="Verdana" panose="020B0604030504040204"/>
            </a:endParaRPr>
          </a:p>
          <a:p>
            <a:pPr marL="355600" marR="686435" indent="-342900">
              <a:lnSpc>
                <a:spcPts val="2020"/>
              </a:lnSpc>
              <a:spcBef>
                <a:spcPts val="1170"/>
              </a:spcBef>
              <a:buClr>
                <a:srgbClr val="D16248"/>
              </a:buClr>
              <a:buSzPct val="79000"/>
              <a:buFont typeface="Wingdings" panose="05000000000000000000"/>
              <a:buChar char=""/>
              <a:tabLst>
                <a:tab pos="355600" algn="l"/>
              </a:tabLst>
            </a:pPr>
            <a:r>
              <a:rPr sz="21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Network-</a:t>
            </a:r>
            <a:r>
              <a:rPr sz="2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based</a:t>
            </a:r>
            <a:r>
              <a:rPr sz="2100" spc="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100" spc="-3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IDS </a:t>
            </a:r>
            <a:r>
              <a:rPr sz="21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(NIDS)</a:t>
            </a:r>
            <a:endParaRPr sz="2100">
              <a:latin typeface="Verdana" panose="020B0604030504040204"/>
              <a:cs typeface="Verdana" panose="020B0604030504040204"/>
            </a:endParaRPr>
          </a:p>
          <a:p>
            <a:pPr marL="698500" marR="144780" lvl="1" indent="-337185">
              <a:lnSpc>
                <a:spcPts val="1440"/>
              </a:lnSpc>
              <a:spcBef>
                <a:spcPts val="1215"/>
              </a:spcBef>
              <a:buFont typeface="Wingdings" panose="05000000000000000000"/>
              <a:buChar char=""/>
              <a:tabLst>
                <a:tab pos="698500" algn="l"/>
              </a:tabLst>
            </a:pPr>
            <a:r>
              <a:rPr sz="15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Monitors</a:t>
            </a:r>
            <a:r>
              <a:rPr sz="15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network</a:t>
            </a:r>
            <a:r>
              <a:rPr sz="15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traffic</a:t>
            </a:r>
            <a:r>
              <a:rPr sz="15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 </a:t>
            </a:r>
            <a:r>
              <a:rPr sz="15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analyzes</a:t>
            </a:r>
            <a:r>
              <a:rPr sz="15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network,</a:t>
            </a:r>
            <a:r>
              <a:rPr sz="150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transport, </a:t>
            </a:r>
            <a:r>
              <a:rPr sz="15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5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application</a:t>
            </a:r>
            <a:r>
              <a:rPr sz="1500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protocols</a:t>
            </a:r>
            <a:r>
              <a:rPr sz="15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to </a:t>
            </a:r>
            <a:r>
              <a:rPr sz="15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identify</a:t>
            </a:r>
            <a:r>
              <a:rPr sz="15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suspicious</a:t>
            </a:r>
            <a:r>
              <a:rPr sz="15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activity</a:t>
            </a:r>
            <a:endParaRPr sz="1500">
              <a:latin typeface="Verdana" panose="020B0604030504040204"/>
              <a:cs typeface="Verdana" panose="020B0604030504040204"/>
            </a:endParaRPr>
          </a:p>
          <a:p>
            <a:pPr marL="354965" indent="-342265">
              <a:lnSpc>
                <a:spcPct val="100000"/>
              </a:lnSpc>
              <a:spcBef>
                <a:spcPts val="695"/>
              </a:spcBef>
              <a:buClr>
                <a:srgbClr val="D16248"/>
              </a:buClr>
              <a:buSzPct val="79000"/>
              <a:buFont typeface="Wingdings" panose="05000000000000000000"/>
              <a:buChar char=""/>
              <a:tabLst>
                <a:tab pos="354965" algn="l"/>
              </a:tabLst>
            </a:pPr>
            <a:r>
              <a:rPr sz="21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Distributed</a:t>
            </a:r>
            <a:r>
              <a:rPr sz="2100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10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21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hybrid</a:t>
            </a:r>
            <a:r>
              <a:rPr sz="21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100" spc="-3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IDS</a:t>
            </a:r>
            <a:endParaRPr sz="2100">
              <a:latin typeface="Verdana" panose="020B0604030504040204"/>
              <a:cs typeface="Verdana" panose="020B0604030504040204"/>
            </a:endParaRPr>
          </a:p>
          <a:p>
            <a:pPr marL="698500" marR="5080" lvl="1" indent="-337185">
              <a:lnSpc>
                <a:spcPts val="1440"/>
              </a:lnSpc>
              <a:spcBef>
                <a:spcPts val="1200"/>
              </a:spcBef>
              <a:buSzPct val="80000"/>
              <a:buFont typeface="Wingdings" panose="05000000000000000000"/>
              <a:buChar char=""/>
              <a:tabLst>
                <a:tab pos="698500" algn="l"/>
              </a:tabLst>
            </a:pPr>
            <a:r>
              <a:rPr sz="15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Combines</a:t>
            </a:r>
            <a:r>
              <a:rPr sz="15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information</a:t>
            </a:r>
            <a:r>
              <a:rPr sz="150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from</a:t>
            </a:r>
            <a:r>
              <a:rPr sz="15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 </a:t>
            </a:r>
            <a:r>
              <a:rPr sz="15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number</a:t>
            </a:r>
            <a:r>
              <a:rPr sz="15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5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sensors,</a:t>
            </a:r>
            <a:r>
              <a:rPr sz="15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often</a:t>
            </a:r>
            <a:r>
              <a:rPr sz="150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both </a:t>
            </a:r>
            <a:r>
              <a:rPr sz="15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host</a:t>
            </a:r>
            <a:r>
              <a:rPr sz="15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5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network</a:t>
            </a:r>
            <a:r>
              <a:rPr sz="15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based,</a:t>
            </a:r>
            <a:r>
              <a:rPr sz="15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150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 </a:t>
            </a:r>
            <a:r>
              <a:rPr sz="15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central</a:t>
            </a:r>
            <a:r>
              <a:rPr sz="15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analyzer</a:t>
            </a:r>
            <a:r>
              <a:rPr sz="15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that</a:t>
            </a:r>
            <a:r>
              <a:rPr sz="15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15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able</a:t>
            </a:r>
            <a:r>
              <a:rPr sz="15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to better</a:t>
            </a:r>
            <a:r>
              <a:rPr sz="15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identify</a:t>
            </a:r>
            <a:r>
              <a:rPr sz="150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5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respond</a:t>
            </a:r>
            <a:r>
              <a:rPr sz="15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to </a:t>
            </a:r>
            <a:r>
              <a:rPr sz="15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intrusion</a:t>
            </a:r>
            <a:r>
              <a:rPr sz="150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activity</a:t>
            </a:r>
            <a:endParaRPr sz="150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650326" y="469990"/>
            <a:ext cx="2275840" cy="1840864"/>
            <a:chOff x="5650326" y="469990"/>
            <a:chExt cx="2275840" cy="1840864"/>
          </a:xfrm>
        </p:grpSpPr>
        <p:sp>
          <p:nvSpPr>
            <p:cNvPr id="18" name="object 18"/>
            <p:cNvSpPr/>
            <p:nvPr/>
          </p:nvSpPr>
          <p:spPr>
            <a:xfrm>
              <a:off x="5903175" y="560677"/>
              <a:ext cx="1908175" cy="1659889"/>
            </a:xfrm>
            <a:custGeom>
              <a:avLst/>
              <a:gdLst/>
              <a:ahLst/>
              <a:cxnLst/>
              <a:rect l="l" t="t" r="r" b="b"/>
              <a:pathLst>
                <a:path w="1908175" h="1659889">
                  <a:moveTo>
                    <a:pt x="1908121" y="0"/>
                  </a:moveTo>
                  <a:lnTo>
                    <a:pt x="0" y="0"/>
                  </a:lnTo>
                  <a:lnTo>
                    <a:pt x="0" y="1659288"/>
                  </a:lnTo>
                  <a:lnTo>
                    <a:pt x="1908121" y="1659289"/>
                  </a:lnTo>
                  <a:lnTo>
                    <a:pt x="1908121" y="0"/>
                  </a:lnTo>
                  <a:close/>
                </a:path>
              </a:pathLst>
            </a:custGeom>
            <a:solidFill>
              <a:srgbClr val="ACC5D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50326" y="469990"/>
              <a:ext cx="2275524" cy="18406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2357" y="198577"/>
            <a:ext cx="6478270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dirty="0">
                <a:solidFill>
                  <a:srgbClr val="FFB81D"/>
                </a:solidFill>
                <a:latin typeface="Times New Roman" panose="02020603050405020304" charset="0"/>
                <a:cs typeface="Times New Roman" panose="02020603050405020304" charset="0"/>
              </a:rPr>
              <a:t>Analysis</a:t>
            </a:r>
            <a:r>
              <a:rPr sz="6000" b="0" spc="-210" dirty="0">
                <a:solidFill>
                  <a:srgbClr val="FFB81D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6000" b="0" spc="-10" dirty="0">
                <a:solidFill>
                  <a:srgbClr val="FFB81D"/>
                </a:solidFill>
                <a:latin typeface="Times New Roman" panose="02020603050405020304" charset="0"/>
                <a:cs typeface="Times New Roman" panose="02020603050405020304" charset="0"/>
              </a:rPr>
              <a:t>Approaches</a:t>
            </a:r>
            <a:endParaRPr sz="6000" b="0" spc="-10" dirty="0">
              <a:solidFill>
                <a:srgbClr val="FFB81D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3295" y="1696211"/>
            <a:ext cx="3941445" cy="582295"/>
          </a:xfrm>
          <a:prstGeom prst="rect">
            <a:avLst/>
          </a:prstGeom>
          <a:solidFill>
            <a:srgbClr val="CCB400"/>
          </a:solidFill>
        </p:spPr>
        <p:txBody>
          <a:bodyPr vert="horz" wrap="square" lIns="0" tIns="97790" rIns="0" bIns="0" rtlCol="0">
            <a:spAutoFit/>
          </a:bodyPr>
          <a:lstStyle/>
          <a:p>
            <a:pPr marL="295910">
              <a:lnSpc>
                <a:spcPct val="100000"/>
              </a:lnSpc>
              <a:spcBef>
                <a:spcPts val="770"/>
              </a:spcBef>
            </a:pPr>
            <a:r>
              <a:rPr sz="2800" spc="-20" dirty="0">
                <a:solidFill>
                  <a:srgbClr val="800000"/>
                </a:solidFill>
                <a:latin typeface="Verdana" panose="020B0604030504040204"/>
                <a:cs typeface="Verdana" panose="020B0604030504040204"/>
              </a:rPr>
              <a:t>Anomaly</a:t>
            </a:r>
            <a:r>
              <a:rPr sz="2800" spc="-185" dirty="0">
                <a:solidFill>
                  <a:srgbClr val="8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0" dirty="0">
                <a:solidFill>
                  <a:srgbClr val="800000"/>
                </a:solidFill>
                <a:latin typeface="Verdana" panose="020B0604030504040204"/>
                <a:cs typeface="Verdana" panose="020B0604030504040204"/>
              </a:rPr>
              <a:t>detection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4400" y="1696085"/>
            <a:ext cx="4220210" cy="471805"/>
          </a:xfrm>
          <a:prstGeom prst="rect">
            <a:avLst/>
          </a:prstGeom>
          <a:solidFill>
            <a:srgbClr val="CCB400"/>
          </a:solidFill>
        </p:spPr>
        <p:txBody>
          <a:bodyPr vert="horz" wrap="square" lIns="0" tIns="41275" rIns="0" bIns="0" rtlCol="0">
            <a:spAutoFit/>
          </a:bodyPr>
          <a:lstStyle/>
          <a:p>
            <a:pPr marL="1117600" marR="355600" indent="-754380">
              <a:lnSpc>
                <a:spcPct val="100000"/>
              </a:lnSpc>
              <a:spcBef>
                <a:spcPts val="325"/>
              </a:spcBef>
            </a:pPr>
            <a:r>
              <a:rPr sz="2800" spc="-110" dirty="0">
                <a:solidFill>
                  <a:srgbClr val="800000"/>
                </a:solidFill>
                <a:latin typeface="Verdana" panose="020B0604030504040204"/>
                <a:cs typeface="Verdana" panose="020B0604030504040204"/>
              </a:rPr>
              <a:t>Signature</a:t>
            </a:r>
            <a:r>
              <a:rPr lang="en-US" altLang="" sz="2800" spc="-110" dirty="0">
                <a:solidFill>
                  <a:srgbClr val="8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0" dirty="0">
                <a:solidFill>
                  <a:srgbClr val="800000"/>
                </a:solidFill>
                <a:latin typeface="Verdana" panose="020B0604030504040204"/>
                <a:cs typeface="Verdana" panose="020B0604030504040204"/>
              </a:rPr>
              <a:t>detection</a:t>
            </a:r>
            <a:endParaRPr sz="2800" spc="-10" dirty="0">
              <a:solidFill>
                <a:srgbClr val="800000"/>
              </a:solidFill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6303" y="2736595"/>
            <a:ext cx="3755390" cy="2501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SzPct val="140000"/>
              <a:buFont typeface="Arial" panose="020B0604020202020204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Collect</a:t>
            </a:r>
            <a:r>
              <a:rPr sz="200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data</a:t>
            </a:r>
            <a:r>
              <a:rPr sz="200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relating</a:t>
            </a:r>
            <a:r>
              <a:rPr sz="200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20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behavior</a:t>
            </a:r>
            <a:r>
              <a:rPr sz="2000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20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legitimate</a:t>
            </a:r>
            <a:r>
              <a:rPr sz="2000" spc="-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users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355600" marR="69215" indent="-342900">
              <a:lnSpc>
                <a:spcPct val="100000"/>
              </a:lnSpc>
              <a:spcBef>
                <a:spcPts val="1285"/>
              </a:spcBef>
              <a:buSzPct val="140000"/>
              <a:buFont typeface="Arial" panose="020B0604020202020204"/>
              <a:buChar char="•"/>
              <a:tabLst>
                <a:tab pos="355600" algn="l"/>
              </a:tabLst>
            </a:pPr>
            <a:r>
              <a:rPr sz="20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Current</a:t>
            </a:r>
            <a:r>
              <a:rPr sz="2000" spc="-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observed</a:t>
            </a:r>
            <a:r>
              <a:rPr sz="2000" spc="-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behavior </a:t>
            </a:r>
            <a:r>
              <a:rPr sz="2000" spc="-2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20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compared</a:t>
            </a:r>
            <a:r>
              <a:rPr sz="20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2000" spc="-1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baseline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354965" indent="-342265">
              <a:lnSpc>
                <a:spcPct val="100000"/>
              </a:lnSpc>
              <a:spcBef>
                <a:spcPts val="1270"/>
              </a:spcBef>
              <a:buSzPct val="140000"/>
              <a:buFont typeface="Arial" panose="020B0604020202020204"/>
              <a:buChar char="•"/>
              <a:tabLst>
                <a:tab pos="354965" algn="l"/>
              </a:tabLst>
            </a:pPr>
            <a:r>
              <a:rPr sz="20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Detect: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756285" lvl="1" indent="-286385">
              <a:lnSpc>
                <a:spcPct val="100000"/>
              </a:lnSpc>
              <a:spcBef>
                <a:spcPts val="1155"/>
              </a:spcBef>
              <a:buClr>
                <a:srgbClr val="CCB400"/>
              </a:buClr>
              <a:buFont typeface="Courier New" panose="02070309020205020404"/>
              <a:buChar char="o"/>
              <a:tabLst>
                <a:tab pos="756285" algn="l"/>
              </a:tabLst>
            </a:pPr>
            <a:r>
              <a:rPr sz="14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Denial-</a:t>
            </a:r>
            <a:r>
              <a:rPr sz="14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of-</a:t>
            </a:r>
            <a:r>
              <a:rPr sz="14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service</a:t>
            </a:r>
            <a:r>
              <a:rPr sz="140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4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(DoS)</a:t>
            </a:r>
            <a:r>
              <a:rPr sz="14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attacks</a:t>
            </a:r>
            <a:endParaRPr sz="1400">
              <a:latin typeface="Verdana" panose="020B0604030504040204"/>
              <a:cs typeface="Verdana" panose="020B0604030504040204"/>
            </a:endParaRPr>
          </a:p>
          <a:p>
            <a:pPr marL="756285" lvl="1" indent="-286385">
              <a:lnSpc>
                <a:spcPct val="100000"/>
              </a:lnSpc>
              <a:spcBef>
                <a:spcPts val="335"/>
              </a:spcBef>
              <a:buClr>
                <a:srgbClr val="CCB400"/>
              </a:buClr>
              <a:buFont typeface="Courier New" panose="02070309020205020404"/>
              <a:buChar char="o"/>
              <a:tabLst>
                <a:tab pos="756285" algn="l"/>
              </a:tabLst>
            </a:pPr>
            <a:r>
              <a:rPr sz="14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Scanning</a:t>
            </a:r>
            <a:r>
              <a:rPr lang="en-US" altLang="" sz="14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[ eg. nmap ]</a:t>
            </a:r>
            <a:endParaRPr lang="en-US" altLang="" sz="1400" spc="-10" dirty="0">
              <a:solidFill>
                <a:srgbClr val="FFFFFF"/>
              </a:solidFill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95520" y="2664713"/>
            <a:ext cx="3696970" cy="3356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SzPct val="140000"/>
              <a:buFont typeface="Arial" panose="020B0604020202020204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Scan</a:t>
            </a:r>
            <a:r>
              <a:rPr sz="2000" spc="-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for</a:t>
            </a:r>
            <a:r>
              <a:rPr sz="2000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known</a:t>
            </a:r>
            <a:r>
              <a:rPr sz="20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malicious </a:t>
            </a:r>
            <a:r>
              <a:rPr sz="2000" spc="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data</a:t>
            </a:r>
            <a:r>
              <a:rPr sz="2000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patterns</a:t>
            </a:r>
            <a:r>
              <a:rPr sz="2000" spc="-1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via</a:t>
            </a:r>
            <a:r>
              <a:rPr sz="20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signature </a:t>
            </a:r>
            <a:r>
              <a:rPr sz="200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(e.g.</a:t>
            </a:r>
            <a:r>
              <a:rPr sz="20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antivirus)</a:t>
            </a:r>
            <a:r>
              <a:rPr sz="2000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20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rules</a:t>
            </a:r>
            <a:r>
              <a:rPr sz="2000" spc="-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(e.g. ‘snort’)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355600" marR="363220" indent="-342900">
              <a:lnSpc>
                <a:spcPct val="100000"/>
              </a:lnSpc>
              <a:spcBef>
                <a:spcPts val="1285"/>
              </a:spcBef>
              <a:buSzPct val="140000"/>
              <a:buFont typeface="Arial" panose="020B0604020202020204"/>
              <a:buChar char="•"/>
              <a:tabLst>
                <a:tab pos="355600" algn="l"/>
              </a:tabLst>
            </a:pPr>
            <a:r>
              <a:rPr sz="2000" spc="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Can</a:t>
            </a:r>
            <a:r>
              <a:rPr sz="2000" spc="-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only</a:t>
            </a:r>
            <a:r>
              <a:rPr sz="20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identify</a:t>
            </a:r>
            <a:r>
              <a:rPr sz="20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known </a:t>
            </a:r>
            <a:r>
              <a:rPr sz="20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attacks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354965" indent="-342265">
              <a:lnSpc>
                <a:spcPct val="100000"/>
              </a:lnSpc>
              <a:spcBef>
                <a:spcPts val="1270"/>
              </a:spcBef>
              <a:buSzPct val="140000"/>
              <a:buFont typeface="Arial" panose="020B0604020202020204"/>
              <a:buChar char="•"/>
              <a:tabLst>
                <a:tab pos="354965" algn="l"/>
              </a:tabLst>
            </a:pPr>
            <a:r>
              <a:rPr sz="20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Detect: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756285" lvl="1" indent="-286385">
              <a:lnSpc>
                <a:spcPct val="100000"/>
              </a:lnSpc>
              <a:spcBef>
                <a:spcPts val="1155"/>
              </a:spcBef>
              <a:buClr>
                <a:srgbClr val="CCB400"/>
              </a:buClr>
              <a:buFont typeface="Courier New" panose="02070309020205020404"/>
              <a:buChar char="o"/>
              <a:tabLst>
                <a:tab pos="756285" algn="l"/>
              </a:tabLst>
            </a:pPr>
            <a:r>
              <a:rPr sz="14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Reconnaissance</a:t>
            </a:r>
            <a:r>
              <a:rPr sz="14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4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attacks</a:t>
            </a:r>
            <a:endParaRPr sz="1400">
              <a:latin typeface="Verdana" panose="020B0604030504040204"/>
              <a:cs typeface="Verdana" panose="020B0604030504040204"/>
            </a:endParaRPr>
          </a:p>
          <a:p>
            <a:pPr marL="756285" lvl="1" indent="-286385">
              <a:lnSpc>
                <a:spcPct val="100000"/>
              </a:lnSpc>
              <a:spcBef>
                <a:spcPts val="335"/>
              </a:spcBef>
              <a:buClr>
                <a:srgbClr val="CCB400"/>
              </a:buClr>
              <a:buFont typeface="Courier New" panose="02070309020205020404"/>
              <a:buChar char="o"/>
              <a:tabLst>
                <a:tab pos="756285" algn="l"/>
              </a:tabLst>
            </a:pPr>
            <a:r>
              <a:rPr sz="14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Unexpected</a:t>
            </a:r>
            <a:r>
              <a:rPr sz="14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application</a:t>
            </a:r>
            <a:r>
              <a:rPr sz="1400" spc="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services</a:t>
            </a:r>
            <a:endParaRPr sz="1400">
              <a:latin typeface="Verdana" panose="020B0604030504040204"/>
              <a:cs typeface="Verdana" panose="020B0604030504040204"/>
            </a:endParaRPr>
          </a:p>
          <a:p>
            <a:pPr marL="756285" lvl="1" indent="-286385">
              <a:lnSpc>
                <a:spcPct val="100000"/>
              </a:lnSpc>
              <a:spcBef>
                <a:spcPts val="335"/>
              </a:spcBef>
              <a:buClr>
                <a:srgbClr val="CCB400"/>
              </a:buClr>
              <a:buFont typeface="Courier New" panose="02070309020205020404"/>
              <a:buChar char="o"/>
              <a:tabLst>
                <a:tab pos="756285" algn="l"/>
              </a:tabLst>
            </a:pPr>
            <a:r>
              <a:rPr sz="14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Policy</a:t>
            </a:r>
            <a:r>
              <a:rPr sz="14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violations</a:t>
            </a:r>
            <a:endParaRPr sz="14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85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4A506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49731" y="-254"/>
            <a:ext cx="6844283" cy="153924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07820" y="198120"/>
            <a:ext cx="7149465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dirty="0">
                <a:solidFill>
                  <a:srgbClr val="C5D1D6"/>
                </a:solidFill>
                <a:latin typeface="Times New Roman" panose="02020603050405020304" charset="0"/>
                <a:cs typeface="Times New Roman" panose="02020603050405020304" charset="0"/>
              </a:rPr>
              <a:t>Anomaly</a:t>
            </a:r>
            <a:r>
              <a:rPr sz="6000" b="0" spc="-50" dirty="0">
                <a:solidFill>
                  <a:srgbClr val="C5D1D6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6000" b="0" spc="-10" dirty="0">
                <a:solidFill>
                  <a:srgbClr val="C5D1D6"/>
                </a:solidFill>
                <a:latin typeface="Times New Roman" panose="02020603050405020304" charset="0"/>
                <a:cs typeface="Times New Roman" panose="02020603050405020304" charset="0"/>
              </a:rPr>
              <a:t>Detection</a:t>
            </a:r>
            <a:endParaRPr sz="6000" b="0" spc="-10" dirty="0">
              <a:solidFill>
                <a:srgbClr val="C5D1D6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46150" y="2491740"/>
            <a:ext cx="2326640" cy="3043555"/>
            <a:chOff x="946403" y="2796552"/>
            <a:chExt cx="2341245" cy="37858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6403" y="2796552"/>
              <a:ext cx="2340864" cy="6370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2079" y="2814802"/>
              <a:ext cx="1429512" cy="6492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3647" y="2820924"/>
              <a:ext cx="2250948" cy="5471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93647" y="2820924"/>
              <a:ext cx="2251075" cy="547370"/>
            </a:xfrm>
            <a:custGeom>
              <a:avLst/>
              <a:gdLst/>
              <a:ahLst/>
              <a:cxnLst/>
              <a:rect l="l" t="t" r="r" b="b"/>
              <a:pathLst>
                <a:path w="2251075" h="547370">
                  <a:moveTo>
                    <a:pt x="0" y="547115"/>
                  </a:moveTo>
                  <a:lnTo>
                    <a:pt x="2250948" y="547115"/>
                  </a:lnTo>
                  <a:lnTo>
                    <a:pt x="2250948" y="0"/>
                  </a:lnTo>
                  <a:lnTo>
                    <a:pt x="0" y="0"/>
                  </a:lnTo>
                  <a:lnTo>
                    <a:pt x="0" y="547115"/>
                  </a:lnTo>
                  <a:close/>
                </a:path>
              </a:pathLst>
            </a:custGeom>
            <a:ln w="9144">
              <a:solidFill>
                <a:srgbClr val="D1624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93647" y="3368040"/>
              <a:ext cx="2251075" cy="3209925"/>
            </a:xfrm>
            <a:custGeom>
              <a:avLst/>
              <a:gdLst/>
              <a:ahLst/>
              <a:cxnLst/>
              <a:rect l="l" t="t" r="r" b="b"/>
              <a:pathLst>
                <a:path w="2251075" h="3209925">
                  <a:moveTo>
                    <a:pt x="0" y="3209544"/>
                  </a:moveTo>
                  <a:lnTo>
                    <a:pt x="2250948" y="3209544"/>
                  </a:lnTo>
                  <a:lnTo>
                    <a:pt x="2250948" y="0"/>
                  </a:lnTo>
                  <a:lnTo>
                    <a:pt x="0" y="0"/>
                  </a:lnTo>
                  <a:lnTo>
                    <a:pt x="0" y="3209544"/>
                  </a:lnTo>
                  <a:close/>
                </a:path>
              </a:pathLst>
            </a:custGeom>
            <a:ln w="9144">
              <a:solidFill>
                <a:srgbClr val="EDD2C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989330" y="2969895"/>
            <a:ext cx="2258695" cy="2565400"/>
          </a:xfrm>
          <a:prstGeom prst="rect">
            <a:avLst/>
          </a:prstGeom>
          <a:solidFill>
            <a:srgbClr val="EDD2CF">
              <a:alpha val="90194"/>
            </a:srgbClr>
          </a:solidFill>
        </p:spPr>
        <p:txBody>
          <a:bodyPr vert="horz" wrap="square" lIns="0" tIns="83185" rIns="0" bIns="0" rtlCol="0">
            <a:spAutoFit/>
          </a:bodyPr>
          <a:lstStyle/>
          <a:p>
            <a:pPr marL="276225" marR="161290" indent="-171450">
              <a:lnSpc>
                <a:spcPct val="101000"/>
              </a:lnSpc>
              <a:spcBef>
                <a:spcPts val="655"/>
              </a:spcBef>
              <a:buChar char="•"/>
              <a:tabLst>
                <a:tab pos="277495" algn="l"/>
              </a:tabLst>
            </a:pP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Analysis</a:t>
            </a:r>
            <a:r>
              <a:rPr sz="2000" spc="1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sz="2000" spc="-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25" dirty="0">
                <a:latin typeface="Times New Roman" panose="02020603050405020304" charset="0"/>
                <a:cs typeface="Times New Roman" panose="02020603050405020304" charset="0"/>
              </a:rPr>
              <a:t>the 	</a:t>
            </a:r>
            <a:r>
              <a:rPr sz="2000" spc="-10" dirty="0">
                <a:latin typeface="Times New Roman" panose="02020603050405020304" charset="0"/>
                <a:cs typeface="Times New Roman" panose="02020603050405020304" charset="0"/>
              </a:rPr>
              <a:t>observed 	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behavior</a:t>
            </a:r>
            <a:r>
              <a:rPr sz="2000" spc="-6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0" dirty="0">
                <a:latin typeface="Times New Roman" panose="02020603050405020304" charset="0"/>
                <a:cs typeface="Times New Roman" panose="02020603050405020304" charset="0"/>
              </a:rPr>
              <a:t>using 	univariate, 	multivariate,</a:t>
            </a:r>
            <a:r>
              <a:rPr sz="2000" spc="-1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25" dirty="0">
                <a:latin typeface="Times New Roman" panose="02020603050405020304" charset="0"/>
                <a:cs typeface="Times New Roman" panose="02020603050405020304" charset="0"/>
              </a:rPr>
              <a:t>or 	</a:t>
            </a:r>
            <a:r>
              <a:rPr sz="2000" spc="-10" dirty="0">
                <a:latin typeface="Times New Roman" panose="02020603050405020304" charset="0"/>
                <a:cs typeface="Times New Roman" panose="02020603050405020304" charset="0"/>
              </a:rPr>
              <a:t>time-series 	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models</a:t>
            </a:r>
            <a:r>
              <a:rPr sz="2000" spc="-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25" dirty="0">
                <a:latin typeface="Times New Roman" panose="02020603050405020304" charset="0"/>
                <a:cs typeface="Times New Roman" panose="02020603050405020304" charset="0"/>
              </a:rPr>
              <a:t>of 	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observed</a:t>
            </a:r>
            <a:r>
              <a:rPr sz="2000" spc="-114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0" dirty="0">
                <a:latin typeface="Times New Roman" panose="02020603050405020304" charset="0"/>
                <a:cs typeface="Times New Roman" panose="02020603050405020304" charset="0"/>
              </a:rPr>
              <a:t>metrics</a:t>
            </a:r>
            <a:endParaRPr sz="2000" spc="-1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512820" y="2491740"/>
            <a:ext cx="2333625" cy="3366135"/>
            <a:chOff x="3512820" y="2796552"/>
            <a:chExt cx="2342515" cy="378587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2820" y="2796552"/>
              <a:ext cx="2342388" cy="63701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25012" y="2814802"/>
              <a:ext cx="2316480" cy="6492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0064" y="2820924"/>
              <a:ext cx="2252472" cy="54711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560064" y="2820924"/>
              <a:ext cx="2252980" cy="547370"/>
            </a:xfrm>
            <a:custGeom>
              <a:avLst/>
              <a:gdLst/>
              <a:ahLst/>
              <a:cxnLst/>
              <a:rect l="l" t="t" r="r" b="b"/>
              <a:pathLst>
                <a:path w="2252979" h="547370">
                  <a:moveTo>
                    <a:pt x="0" y="547115"/>
                  </a:moveTo>
                  <a:lnTo>
                    <a:pt x="2252472" y="547115"/>
                  </a:lnTo>
                  <a:lnTo>
                    <a:pt x="2252472" y="0"/>
                  </a:lnTo>
                  <a:lnTo>
                    <a:pt x="0" y="0"/>
                  </a:lnTo>
                  <a:lnTo>
                    <a:pt x="0" y="547115"/>
                  </a:lnTo>
                  <a:close/>
                </a:path>
              </a:pathLst>
            </a:custGeom>
            <a:ln w="9144">
              <a:solidFill>
                <a:srgbClr val="D1624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560064" y="3368040"/>
              <a:ext cx="2252980" cy="3209925"/>
            </a:xfrm>
            <a:custGeom>
              <a:avLst/>
              <a:gdLst/>
              <a:ahLst/>
              <a:cxnLst/>
              <a:rect l="l" t="t" r="r" b="b"/>
              <a:pathLst>
                <a:path w="2252979" h="3209925">
                  <a:moveTo>
                    <a:pt x="0" y="3209544"/>
                  </a:moveTo>
                  <a:lnTo>
                    <a:pt x="2252472" y="3209544"/>
                  </a:lnTo>
                  <a:lnTo>
                    <a:pt x="2252472" y="0"/>
                  </a:lnTo>
                  <a:lnTo>
                    <a:pt x="0" y="0"/>
                  </a:lnTo>
                  <a:lnTo>
                    <a:pt x="0" y="3209544"/>
                  </a:lnTo>
                  <a:close/>
                </a:path>
              </a:pathLst>
            </a:custGeom>
            <a:ln w="9144">
              <a:solidFill>
                <a:srgbClr val="EDD2C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3555491" y="2982467"/>
            <a:ext cx="2261870" cy="2875915"/>
          </a:xfrm>
          <a:prstGeom prst="rect">
            <a:avLst/>
          </a:prstGeom>
          <a:solidFill>
            <a:srgbClr val="EDD2CF">
              <a:alpha val="90194"/>
            </a:srgbClr>
          </a:solidFill>
        </p:spPr>
        <p:txBody>
          <a:bodyPr vert="horz" wrap="square" lIns="0" tIns="83185" rIns="0" bIns="0" rtlCol="0">
            <a:spAutoFit/>
          </a:bodyPr>
          <a:lstStyle/>
          <a:p>
            <a:pPr marL="277495" marR="172085" indent="-171450">
              <a:lnSpc>
                <a:spcPct val="101000"/>
              </a:lnSpc>
              <a:spcBef>
                <a:spcPts val="655"/>
              </a:spcBef>
              <a:buChar char="•"/>
              <a:tabLst>
                <a:tab pos="278765" algn="l"/>
              </a:tabLst>
            </a:pP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Approaches</a:t>
            </a:r>
            <a:r>
              <a:rPr sz="2000" spc="2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25" dirty="0">
                <a:latin typeface="Times New Roman" panose="02020603050405020304" charset="0"/>
                <a:cs typeface="Times New Roman" panose="02020603050405020304" charset="0"/>
              </a:rPr>
              <a:t>use 	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an</a:t>
            </a:r>
            <a:r>
              <a:rPr sz="2000" spc="-1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expert</a:t>
            </a:r>
            <a:r>
              <a:rPr sz="2000" spc="-1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0" dirty="0">
                <a:latin typeface="Times New Roman" panose="02020603050405020304" charset="0"/>
                <a:cs typeface="Times New Roman" panose="02020603050405020304" charset="0"/>
              </a:rPr>
              <a:t>system 	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that</a:t>
            </a:r>
            <a:r>
              <a:rPr sz="2000" spc="-1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0" dirty="0">
                <a:latin typeface="Times New Roman" panose="02020603050405020304" charset="0"/>
                <a:cs typeface="Times New Roman" panose="02020603050405020304" charset="0"/>
              </a:rPr>
              <a:t>classifies 	observed 	behavior 	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according</a:t>
            </a:r>
            <a:r>
              <a:rPr sz="2000" spc="-1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sz="2000" spc="-2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50" dirty="0">
                <a:latin typeface="Times New Roman" panose="02020603050405020304" charset="0"/>
                <a:cs typeface="Times New Roman" panose="02020603050405020304" charset="0"/>
              </a:rPr>
              <a:t>a 	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set</a:t>
            </a:r>
            <a:r>
              <a:rPr sz="2000" spc="-1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sz="2000" spc="-1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rules</a:t>
            </a:r>
            <a:r>
              <a:rPr sz="2000" spc="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20" dirty="0">
                <a:latin typeface="Times New Roman" panose="02020603050405020304" charset="0"/>
                <a:cs typeface="Times New Roman" panose="02020603050405020304" charset="0"/>
              </a:rPr>
              <a:t>that 	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model</a:t>
            </a:r>
            <a:r>
              <a:rPr sz="2000" spc="-6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0" dirty="0">
                <a:latin typeface="Times New Roman" panose="02020603050405020304" charset="0"/>
                <a:cs typeface="Times New Roman" panose="02020603050405020304" charset="0"/>
              </a:rPr>
              <a:t>legitimate 	behavior</a:t>
            </a:r>
            <a:endParaRPr sz="2000" spc="-1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080760" y="2491740"/>
            <a:ext cx="2470150" cy="668020"/>
            <a:chOff x="6080759" y="2796552"/>
            <a:chExt cx="2341245" cy="668020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0759" y="2796552"/>
              <a:ext cx="2340864" cy="63701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05143" y="2814802"/>
              <a:ext cx="2292096" cy="64924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8003" y="2820924"/>
              <a:ext cx="2250948" cy="54711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128003" y="2820924"/>
              <a:ext cx="2251075" cy="547370"/>
            </a:xfrm>
            <a:custGeom>
              <a:avLst/>
              <a:gdLst/>
              <a:ahLst/>
              <a:cxnLst/>
              <a:rect l="l" t="t" r="r" b="b"/>
              <a:pathLst>
                <a:path w="2251075" h="547370">
                  <a:moveTo>
                    <a:pt x="0" y="547115"/>
                  </a:moveTo>
                  <a:lnTo>
                    <a:pt x="2250948" y="547115"/>
                  </a:lnTo>
                  <a:lnTo>
                    <a:pt x="2250948" y="0"/>
                  </a:lnTo>
                  <a:lnTo>
                    <a:pt x="0" y="0"/>
                  </a:lnTo>
                  <a:lnTo>
                    <a:pt x="0" y="547115"/>
                  </a:lnTo>
                  <a:close/>
                </a:path>
              </a:pathLst>
            </a:custGeom>
            <a:ln w="9144">
              <a:solidFill>
                <a:srgbClr val="D1624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381000" y="1752600"/>
            <a:ext cx="8123555" cy="1212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85775">
              <a:lnSpc>
                <a:spcPct val="100000"/>
              </a:lnSpc>
              <a:spcBef>
                <a:spcPts val="95"/>
              </a:spcBef>
            </a:pPr>
            <a:r>
              <a:rPr sz="3200" spc="15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sz="3200" spc="-1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10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variety</a:t>
            </a:r>
            <a:r>
              <a:rPr sz="3200" spc="-8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sz="3200" spc="-9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classification</a:t>
            </a:r>
            <a:r>
              <a:rPr sz="3200" spc="-9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approaches</a:t>
            </a:r>
            <a:r>
              <a:rPr sz="3200" spc="-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are </a:t>
            </a:r>
            <a:r>
              <a:rPr sz="32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used:</a:t>
            </a:r>
            <a:endParaRPr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1060450">
              <a:lnSpc>
                <a:spcPct val="100000"/>
              </a:lnSpc>
              <a:spcBef>
                <a:spcPts val="2645"/>
              </a:spcBef>
              <a:tabLst>
                <a:tab pos="3184525" algn="l"/>
                <a:tab pos="5763895" algn="l"/>
              </a:tabLst>
            </a:pPr>
            <a:r>
              <a:rPr sz="2400" b="1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Statistical</a:t>
            </a:r>
            <a:r>
              <a:rPr sz="2400" b="1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	Knowledge</a:t>
            </a:r>
            <a:r>
              <a:rPr sz="2400" b="1" spc="-6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based</a:t>
            </a:r>
            <a:r>
              <a:rPr sz="2400" b="1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	</a:t>
            </a:r>
            <a:r>
              <a:rPr sz="2400" b="1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Machine-learning</a:t>
            </a:r>
            <a:endParaRPr sz="2400" b="1" spc="-10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127750" y="3063240"/>
            <a:ext cx="2364740" cy="2733675"/>
          </a:xfrm>
          <a:custGeom>
            <a:avLst/>
            <a:gdLst/>
            <a:ahLst/>
            <a:cxnLst/>
            <a:rect l="l" t="t" r="r" b="b"/>
            <a:pathLst>
              <a:path w="2251075" h="3209925">
                <a:moveTo>
                  <a:pt x="0" y="3209544"/>
                </a:moveTo>
                <a:lnTo>
                  <a:pt x="2250948" y="3209544"/>
                </a:lnTo>
                <a:lnTo>
                  <a:pt x="2250948" y="0"/>
                </a:lnTo>
                <a:lnTo>
                  <a:pt x="0" y="0"/>
                </a:lnTo>
                <a:lnTo>
                  <a:pt x="0" y="3209544"/>
                </a:lnTo>
                <a:close/>
              </a:path>
            </a:pathLst>
          </a:custGeom>
          <a:ln w="9144">
            <a:solidFill>
              <a:srgbClr val="EDD2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123305" y="3058795"/>
            <a:ext cx="2384425" cy="2737485"/>
          </a:xfrm>
          <a:prstGeom prst="rect">
            <a:avLst/>
          </a:prstGeom>
          <a:solidFill>
            <a:srgbClr val="EDD2CF">
              <a:alpha val="90194"/>
            </a:srgbClr>
          </a:solidFill>
        </p:spPr>
        <p:txBody>
          <a:bodyPr vert="horz" wrap="square" lIns="0" tIns="83185" rIns="0" bIns="0" rtlCol="0">
            <a:spAutoFit/>
          </a:bodyPr>
          <a:lstStyle/>
          <a:p>
            <a:pPr marL="278765" marR="321310" indent="-172720">
              <a:lnSpc>
                <a:spcPct val="101000"/>
              </a:lnSpc>
              <a:spcBef>
                <a:spcPts val="655"/>
              </a:spcBef>
              <a:buChar char="•"/>
              <a:tabLst>
                <a:tab pos="278765" algn="l"/>
              </a:tabLst>
            </a:pPr>
            <a:r>
              <a:rPr sz="1900" spc="-10" dirty="0">
                <a:latin typeface="Times New Roman" panose="02020603050405020304" charset="0"/>
                <a:cs typeface="Times New Roman" panose="02020603050405020304" charset="0"/>
              </a:rPr>
              <a:t>Approaches automatically </a:t>
            </a:r>
            <a:r>
              <a:rPr sz="1900" dirty="0">
                <a:latin typeface="Times New Roman" panose="02020603050405020304" charset="0"/>
                <a:cs typeface="Times New Roman" panose="02020603050405020304" charset="0"/>
              </a:rPr>
              <a:t>determine</a:t>
            </a:r>
            <a:r>
              <a:rPr sz="1900" spc="-50" dirty="0">
                <a:latin typeface="Times New Roman" panose="02020603050405020304" charset="0"/>
                <a:cs typeface="Times New Roman" panose="02020603050405020304" charset="0"/>
              </a:rPr>
              <a:t> a </a:t>
            </a:r>
            <a:r>
              <a:rPr sz="1900" spc="-10" dirty="0">
                <a:latin typeface="Times New Roman" panose="02020603050405020304" charset="0"/>
                <a:cs typeface="Times New Roman" panose="02020603050405020304" charset="0"/>
              </a:rPr>
              <a:t>suitable classification </a:t>
            </a:r>
            <a:r>
              <a:rPr sz="1900" dirty="0">
                <a:latin typeface="Times New Roman" panose="02020603050405020304" charset="0"/>
                <a:cs typeface="Times New Roman" panose="02020603050405020304" charset="0"/>
              </a:rPr>
              <a:t>model</a:t>
            </a:r>
            <a:r>
              <a:rPr sz="19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900" dirty="0">
                <a:latin typeface="Times New Roman" panose="02020603050405020304" charset="0"/>
                <a:cs typeface="Times New Roman" panose="02020603050405020304" charset="0"/>
              </a:rPr>
              <a:t>from</a:t>
            </a:r>
            <a:r>
              <a:rPr sz="1900" spc="-25" dirty="0">
                <a:latin typeface="Times New Roman" panose="02020603050405020304" charset="0"/>
                <a:cs typeface="Times New Roman" panose="02020603050405020304" charset="0"/>
              </a:rPr>
              <a:t> the </a:t>
            </a:r>
            <a:r>
              <a:rPr sz="1900" dirty="0">
                <a:latin typeface="Times New Roman" panose="02020603050405020304" charset="0"/>
                <a:cs typeface="Times New Roman" panose="02020603050405020304" charset="0"/>
              </a:rPr>
              <a:t>training</a:t>
            </a:r>
            <a:r>
              <a:rPr sz="19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900" spc="-20" dirty="0">
                <a:latin typeface="Times New Roman" panose="02020603050405020304" charset="0"/>
                <a:cs typeface="Times New Roman" panose="02020603050405020304" charset="0"/>
              </a:rPr>
              <a:t>data </a:t>
            </a:r>
            <a:r>
              <a:rPr sz="1900" dirty="0">
                <a:latin typeface="Times New Roman" panose="02020603050405020304" charset="0"/>
                <a:cs typeface="Times New Roman" panose="02020603050405020304" charset="0"/>
              </a:rPr>
              <a:t>using</a:t>
            </a:r>
            <a:r>
              <a:rPr sz="19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900" spc="-20" dirty="0">
                <a:latin typeface="Times New Roman" panose="02020603050405020304" charset="0"/>
                <a:cs typeface="Times New Roman" panose="02020603050405020304" charset="0"/>
              </a:rPr>
              <a:t>data </a:t>
            </a:r>
            <a:r>
              <a:rPr sz="1900" spc="-10" dirty="0">
                <a:latin typeface="Times New Roman" panose="02020603050405020304" charset="0"/>
                <a:cs typeface="Times New Roman" panose="02020603050405020304" charset="0"/>
              </a:rPr>
              <a:t>mining techniques</a:t>
            </a:r>
            <a:endParaRPr sz="19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937260" y="6156960"/>
            <a:ext cx="75552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chemeClr val="bg1"/>
                </a:solidFill>
              </a:rPr>
              <a:t>Univariate analysis focuses on understanding individual variables, Multivariate analysis is  similar observations based on multiple characteristics.</a:t>
            </a:r>
            <a:endParaRPr 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4A506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93750" y="0"/>
            <a:ext cx="7556500" cy="2044064"/>
            <a:chOff x="876300" y="0"/>
            <a:chExt cx="7556500" cy="2044064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76300" y="0"/>
              <a:ext cx="2382012" cy="13075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6291" y="0"/>
              <a:ext cx="1150607" cy="13075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4892" y="0"/>
              <a:ext cx="5867400" cy="13075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0472" y="504444"/>
              <a:ext cx="6155435" cy="153923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89990" y="13335"/>
            <a:ext cx="7903210" cy="159639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626745" marR="5080" indent="-614680">
              <a:lnSpc>
                <a:spcPts val="5800"/>
              </a:lnSpc>
              <a:spcBef>
                <a:spcPts val="860"/>
              </a:spcBef>
            </a:pPr>
            <a:r>
              <a:rPr sz="6000" b="0" spc="-10" dirty="0">
                <a:solidFill>
                  <a:srgbClr val="FFB81D"/>
                </a:solidFill>
                <a:latin typeface="Times New Roman" panose="02020603050405020304" charset="0"/>
                <a:cs typeface="Times New Roman" panose="02020603050405020304" charset="0"/>
              </a:rPr>
              <a:t>Host-</a:t>
            </a:r>
            <a:r>
              <a:rPr sz="6000" b="0" dirty="0">
                <a:solidFill>
                  <a:srgbClr val="FFB81D"/>
                </a:solidFill>
                <a:latin typeface="Times New Roman" panose="02020603050405020304" charset="0"/>
                <a:cs typeface="Times New Roman" panose="02020603050405020304" charset="0"/>
              </a:rPr>
              <a:t>Based</a:t>
            </a:r>
            <a:r>
              <a:rPr sz="6000" b="0" spc="45" dirty="0">
                <a:solidFill>
                  <a:srgbClr val="FFB81D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6000" b="0" spc="-10" dirty="0">
                <a:solidFill>
                  <a:srgbClr val="FFB81D"/>
                </a:solidFill>
                <a:latin typeface="Times New Roman" panose="02020603050405020304" charset="0"/>
                <a:cs typeface="Times New Roman" panose="02020603050405020304" charset="0"/>
              </a:rPr>
              <a:t>Intrusion </a:t>
            </a:r>
            <a:r>
              <a:rPr sz="6000" b="0" dirty="0">
                <a:solidFill>
                  <a:srgbClr val="FFB81D"/>
                </a:solidFill>
                <a:latin typeface="Times New Roman" panose="02020603050405020304" charset="0"/>
                <a:cs typeface="Times New Roman" panose="02020603050405020304" charset="0"/>
              </a:rPr>
              <a:t>Detection</a:t>
            </a:r>
            <a:r>
              <a:rPr sz="6000" b="0" spc="-180" dirty="0">
                <a:solidFill>
                  <a:srgbClr val="FFB81D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6000" b="0" spc="-10" dirty="0">
                <a:solidFill>
                  <a:srgbClr val="FFB81D"/>
                </a:solidFill>
                <a:latin typeface="Times New Roman" panose="02020603050405020304" charset="0"/>
                <a:cs typeface="Times New Roman" panose="02020603050405020304" charset="0"/>
              </a:rPr>
              <a:t>(HIDS)</a:t>
            </a:r>
            <a:endParaRPr sz="6000" b="0" spc="-10" dirty="0">
              <a:solidFill>
                <a:srgbClr val="FFB81D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1944370"/>
            <a:ext cx="8072755" cy="4525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355600" algn="l"/>
              </a:tabLst>
            </a:pPr>
            <a:r>
              <a:rPr sz="3600" spc="-1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Primary</a:t>
            </a:r>
            <a:r>
              <a:rPr sz="3600" spc="-17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purpose</a:t>
            </a:r>
            <a:r>
              <a:rPr sz="3600" spc="-1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600" spc="-25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is</a:t>
            </a:r>
            <a:r>
              <a:rPr sz="3600" spc="-18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sz="3600" spc="-1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600" spc="7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detect</a:t>
            </a:r>
            <a:r>
              <a:rPr sz="3600" spc="-1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600" spc="-17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intrusions,</a:t>
            </a:r>
            <a:r>
              <a:rPr sz="36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log</a:t>
            </a:r>
            <a:r>
              <a:rPr sz="3600" spc="-15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600" spc="-7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suspicious </a:t>
            </a:r>
            <a:r>
              <a:rPr sz="3600" spc="-8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events,</a:t>
            </a:r>
            <a:r>
              <a:rPr sz="3600" spc="-20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600" spc="8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3600" spc="-16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send</a:t>
            </a:r>
            <a:r>
              <a:rPr sz="3600" spc="-1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alerts</a:t>
            </a:r>
            <a:endParaRPr sz="3600">
              <a:latin typeface="Times New Roman" panose="02020603050405020304" charset="0"/>
              <a:cs typeface="Times New Roman" panose="02020603050405020304" charset="0"/>
            </a:endParaRPr>
          </a:p>
          <a:p>
            <a:pPr marL="756285" lvl="1" indent="-286385">
              <a:lnSpc>
                <a:spcPct val="100000"/>
              </a:lnSpc>
              <a:spcBef>
                <a:spcPts val="390"/>
              </a:spcBef>
              <a:buFont typeface="Courier New" panose="02070309020205020404"/>
              <a:buChar char="o"/>
              <a:tabLst>
                <a:tab pos="756285" algn="l"/>
              </a:tabLst>
            </a:pPr>
            <a:r>
              <a:rPr sz="2400" spc="8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Can</a:t>
            </a:r>
            <a:r>
              <a:rPr sz="2400" spc="-7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detect</a:t>
            </a:r>
            <a:r>
              <a:rPr sz="2400" spc="-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both</a:t>
            </a:r>
            <a:r>
              <a:rPr sz="2400" spc="-6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external</a:t>
            </a:r>
            <a:r>
              <a:rPr sz="2400" spc="-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2400" spc="-6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internal</a:t>
            </a:r>
            <a:r>
              <a:rPr sz="2400" spc="-4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intrusions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lvl="1">
              <a:lnSpc>
                <a:spcPct val="100000"/>
              </a:lnSpc>
              <a:buClr>
                <a:srgbClr val="FFFFFF"/>
              </a:buClr>
              <a:buFont typeface="Courier New" panose="02070309020205020404"/>
              <a:buChar char="o"/>
            </a:pP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lvl="1">
              <a:lnSpc>
                <a:spcPct val="100000"/>
              </a:lnSpc>
              <a:spcBef>
                <a:spcPts val="135"/>
              </a:spcBef>
              <a:buClr>
                <a:srgbClr val="FFFFFF"/>
              </a:buClr>
              <a:buFont typeface="Courier New" panose="02070309020205020404"/>
              <a:buChar char="o"/>
            </a:pP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Arial" panose="020B0604020202020204"/>
              <a:buChar char="•"/>
              <a:tabLst>
                <a:tab pos="354965" algn="l"/>
              </a:tabLst>
            </a:pPr>
            <a:r>
              <a:rPr sz="36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Data</a:t>
            </a:r>
            <a:r>
              <a:rPr sz="36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sources:</a:t>
            </a:r>
            <a:endParaRPr sz="3600">
              <a:latin typeface="Times New Roman" panose="02020603050405020304" charset="0"/>
              <a:cs typeface="Times New Roman" panose="02020603050405020304" charset="0"/>
            </a:endParaRPr>
          </a:p>
          <a:p>
            <a:pPr marL="756285" lvl="1" indent="-286385">
              <a:lnSpc>
                <a:spcPct val="100000"/>
              </a:lnSpc>
              <a:spcBef>
                <a:spcPts val="390"/>
              </a:spcBef>
              <a:buFont typeface="Courier New" panose="02070309020205020404"/>
              <a:buChar char="o"/>
              <a:tabLst>
                <a:tab pos="756285" algn="l"/>
              </a:tabLst>
            </a:pPr>
            <a:r>
              <a:rPr sz="2400" spc="-1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System</a:t>
            </a:r>
            <a:r>
              <a:rPr sz="2400" spc="-5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call</a:t>
            </a:r>
            <a:r>
              <a:rPr sz="2400" spc="-8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traces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Font typeface="Courier New" panose="02070309020205020404"/>
              <a:buChar char="o"/>
              <a:tabLst>
                <a:tab pos="756285" algn="l"/>
              </a:tabLst>
            </a:pPr>
            <a:r>
              <a:rPr sz="24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Audit</a:t>
            </a:r>
            <a:r>
              <a:rPr sz="2400" spc="-1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(log</a:t>
            </a:r>
            <a:r>
              <a:rPr sz="2400" spc="-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file)</a:t>
            </a:r>
            <a:r>
              <a:rPr sz="2400" spc="-1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records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Font typeface="Courier New" panose="02070309020205020404"/>
              <a:buChar char="o"/>
              <a:tabLst>
                <a:tab pos="756285" algn="l"/>
              </a:tabLst>
            </a:pPr>
            <a:r>
              <a:rPr sz="2400" spc="-8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File</a:t>
            </a:r>
            <a:r>
              <a:rPr sz="2400" spc="-10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integrity</a:t>
            </a:r>
            <a:r>
              <a:rPr sz="2400" spc="-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checksums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Font typeface="Courier New" panose="02070309020205020404"/>
              <a:buChar char="o"/>
              <a:tabLst>
                <a:tab pos="756285" algn="l"/>
              </a:tabLst>
            </a:pPr>
            <a:r>
              <a:rPr sz="2400" spc="-10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Registry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access</a:t>
            </a:r>
            <a:endParaRPr sz="2400" spc="-10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 rot="0">
            <a:off x="2325370" y="4152265"/>
            <a:ext cx="2182495" cy="1153160"/>
            <a:chOff x="2869727" y="4181376"/>
            <a:chExt cx="1651635" cy="949325"/>
          </a:xfrm>
        </p:grpSpPr>
        <p:sp>
          <p:nvSpPr>
            <p:cNvPr id="3" name="object 3"/>
            <p:cNvSpPr/>
            <p:nvPr/>
          </p:nvSpPr>
          <p:spPr>
            <a:xfrm>
              <a:off x="2877415" y="4189064"/>
              <a:ext cx="1635760" cy="934085"/>
            </a:xfrm>
            <a:custGeom>
              <a:avLst/>
              <a:gdLst/>
              <a:ahLst/>
              <a:cxnLst/>
              <a:rect l="l" t="t" r="r" b="b"/>
              <a:pathLst>
                <a:path w="1635760" h="934085">
                  <a:moveTo>
                    <a:pt x="982293" y="0"/>
                  </a:moveTo>
                  <a:lnTo>
                    <a:pt x="922279" y="3850"/>
                  </a:lnTo>
                  <a:lnTo>
                    <a:pt x="866026" y="14925"/>
                  </a:lnTo>
                  <a:lnTo>
                    <a:pt x="814552" y="32507"/>
                  </a:lnTo>
                  <a:lnTo>
                    <a:pt x="768872" y="55882"/>
                  </a:lnTo>
                  <a:lnTo>
                    <a:pt x="730003" y="84332"/>
                  </a:lnTo>
                  <a:lnTo>
                    <a:pt x="698961" y="117143"/>
                  </a:lnTo>
                  <a:lnTo>
                    <a:pt x="676762" y="153598"/>
                  </a:lnTo>
                  <a:lnTo>
                    <a:pt x="640480" y="138453"/>
                  </a:lnTo>
                  <a:lnTo>
                    <a:pt x="601428" y="126998"/>
                  </a:lnTo>
                  <a:lnTo>
                    <a:pt x="560038" y="119748"/>
                  </a:lnTo>
                  <a:lnTo>
                    <a:pt x="516744" y="117217"/>
                  </a:lnTo>
                  <a:lnTo>
                    <a:pt x="460969" y="121213"/>
                  </a:lnTo>
                  <a:lnTo>
                    <a:pt x="408500" y="132729"/>
                  </a:lnTo>
                  <a:lnTo>
                    <a:pt x="360248" y="151064"/>
                  </a:lnTo>
                  <a:lnTo>
                    <a:pt x="317124" y="175512"/>
                  </a:lnTo>
                  <a:lnTo>
                    <a:pt x="280038" y="205371"/>
                  </a:lnTo>
                  <a:lnTo>
                    <a:pt x="249901" y="239936"/>
                  </a:lnTo>
                  <a:lnTo>
                    <a:pt x="227623" y="278503"/>
                  </a:lnTo>
                  <a:lnTo>
                    <a:pt x="214114" y="320368"/>
                  </a:lnTo>
                  <a:lnTo>
                    <a:pt x="210037" y="320368"/>
                  </a:lnTo>
                  <a:lnTo>
                    <a:pt x="161941" y="325572"/>
                  </a:lnTo>
                  <a:lnTo>
                    <a:pt x="117756" y="340398"/>
                  </a:lnTo>
                  <a:lnTo>
                    <a:pt x="78754" y="363665"/>
                  </a:lnTo>
                  <a:lnTo>
                    <a:pt x="46206" y="394194"/>
                  </a:lnTo>
                  <a:lnTo>
                    <a:pt x="21383" y="430806"/>
                  </a:lnTo>
                  <a:lnTo>
                    <a:pt x="5557" y="472322"/>
                  </a:lnTo>
                  <a:lnTo>
                    <a:pt x="0" y="517561"/>
                  </a:lnTo>
                  <a:lnTo>
                    <a:pt x="6637" y="567181"/>
                  </a:lnTo>
                  <a:lnTo>
                    <a:pt x="25448" y="612081"/>
                  </a:lnTo>
                  <a:lnTo>
                    <a:pt x="54783" y="650744"/>
                  </a:lnTo>
                  <a:lnTo>
                    <a:pt x="92990" y="681651"/>
                  </a:lnTo>
                  <a:lnTo>
                    <a:pt x="138418" y="703284"/>
                  </a:lnTo>
                  <a:lnTo>
                    <a:pt x="189418" y="714126"/>
                  </a:lnTo>
                  <a:lnTo>
                    <a:pt x="201538" y="761283"/>
                  </a:lnTo>
                  <a:lnTo>
                    <a:pt x="224968" y="803265"/>
                  </a:lnTo>
                  <a:lnTo>
                    <a:pt x="258068" y="838557"/>
                  </a:lnTo>
                  <a:lnTo>
                    <a:pt x="299197" y="865642"/>
                  </a:lnTo>
                  <a:lnTo>
                    <a:pt x="346716" y="883005"/>
                  </a:lnTo>
                  <a:lnTo>
                    <a:pt x="398985" y="889129"/>
                  </a:lnTo>
                  <a:lnTo>
                    <a:pt x="438613" y="885604"/>
                  </a:lnTo>
                  <a:lnTo>
                    <a:pt x="475809" y="875516"/>
                  </a:lnTo>
                  <a:lnTo>
                    <a:pt x="509932" y="859591"/>
                  </a:lnTo>
                  <a:lnTo>
                    <a:pt x="540343" y="838557"/>
                  </a:lnTo>
                  <a:lnTo>
                    <a:pt x="575521" y="865602"/>
                  </a:lnTo>
                  <a:lnTo>
                    <a:pt x="617090" y="888853"/>
                  </a:lnTo>
                  <a:lnTo>
                    <a:pt x="664237" y="907809"/>
                  </a:lnTo>
                  <a:lnTo>
                    <a:pt x="716154" y="921970"/>
                  </a:lnTo>
                  <a:lnTo>
                    <a:pt x="772031" y="930833"/>
                  </a:lnTo>
                  <a:lnTo>
                    <a:pt x="831056" y="933899"/>
                  </a:lnTo>
                  <a:lnTo>
                    <a:pt x="891270" y="930706"/>
                  </a:lnTo>
                  <a:lnTo>
                    <a:pt x="948164" y="921467"/>
                  </a:lnTo>
                  <a:lnTo>
                    <a:pt x="1000885" y="906693"/>
                  </a:lnTo>
                  <a:lnTo>
                    <a:pt x="1048579" y="886897"/>
                  </a:lnTo>
                  <a:lnTo>
                    <a:pt x="1090394" y="862590"/>
                  </a:lnTo>
                  <a:lnTo>
                    <a:pt x="1125476" y="834284"/>
                  </a:lnTo>
                  <a:lnTo>
                    <a:pt x="1152973" y="802490"/>
                  </a:lnTo>
                  <a:lnTo>
                    <a:pt x="1171209" y="805516"/>
                  </a:lnTo>
                  <a:lnTo>
                    <a:pt x="1189724" y="807586"/>
                  </a:lnTo>
                  <a:lnTo>
                    <a:pt x="1208562" y="808775"/>
                  </a:lnTo>
                  <a:lnTo>
                    <a:pt x="1227768" y="809154"/>
                  </a:lnTo>
                  <a:lnTo>
                    <a:pt x="1283568" y="805527"/>
                  </a:lnTo>
                  <a:lnTo>
                    <a:pt x="1336108" y="795072"/>
                  </a:lnTo>
                  <a:lnTo>
                    <a:pt x="1384471" y="778429"/>
                  </a:lnTo>
                  <a:lnTo>
                    <a:pt x="1427741" y="756240"/>
                  </a:lnTo>
                  <a:lnTo>
                    <a:pt x="1465003" y="729144"/>
                  </a:lnTo>
                  <a:lnTo>
                    <a:pt x="1495339" y="697782"/>
                  </a:lnTo>
                  <a:lnTo>
                    <a:pt x="1517835" y="662794"/>
                  </a:lnTo>
                  <a:lnTo>
                    <a:pt x="1531574" y="624821"/>
                  </a:lnTo>
                  <a:lnTo>
                    <a:pt x="1574865" y="591055"/>
                  </a:lnTo>
                  <a:lnTo>
                    <a:pt x="1607653" y="551511"/>
                  </a:lnTo>
                  <a:lnTo>
                    <a:pt x="1628431" y="507263"/>
                  </a:lnTo>
                  <a:lnTo>
                    <a:pt x="1635691" y="459383"/>
                  </a:lnTo>
                  <a:lnTo>
                    <a:pt x="1630713" y="419654"/>
                  </a:lnTo>
                  <a:lnTo>
                    <a:pt x="1616361" y="382266"/>
                  </a:lnTo>
                  <a:lnTo>
                    <a:pt x="1593514" y="347843"/>
                  </a:lnTo>
                  <a:lnTo>
                    <a:pt x="1563050" y="317007"/>
                  </a:lnTo>
                  <a:lnTo>
                    <a:pt x="1525846" y="290381"/>
                  </a:lnTo>
                  <a:lnTo>
                    <a:pt x="1482779" y="268588"/>
                  </a:lnTo>
                  <a:lnTo>
                    <a:pt x="1434728" y="252251"/>
                  </a:lnTo>
                  <a:lnTo>
                    <a:pt x="1382569" y="241992"/>
                  </a:lnTo>
                  <a:lnTo>
                    <a:pt x="1327181" y="238434"/>
                  </a:lnTo>
                  <a:lnTo>
                    <a:pt x="1306840" y="238698"/>
                  </a:lnTo>
                  <a:lnTo>
                    <a:pt x="1300133" y="239061"/>
                  </a:lnTo>
                  <a:lnTo>
                    <a:pt x="1302485" y="225418"/>
                  </a:lnTo>
                  <a:lnTo>
                    <a:pt x="1297317" y="179698"/>
                  </a:lnTo>
                  <a:lnTo>
                    <a:pt x="1282421" y="142688"/>
                  </a:lnTo>
                  <a:lnTo>
                    <a:pt x="1258708" y="108584"/>
                  </a:lnTo>
                  <a:lnTo>
                    <a:pt x="1227088" y="78011"/>
                  </a:lnTo>
                  <a:lnTo>
                    <a:pt x="1188474" y="51594"/>
                  </a:lnTo>
                  <a:lnTo>
                    <a:pt x="1143777" y="29959"/>
                  </a:lnTo>
                  <a:lnTo>
                    <a:pt x="1093906" y="13732"/>
                  </a:lnTo>
                  <a:lnTo>
                    <a:pt x="1039775" y="3537"/>
                  </a:lnTo>
                  <a:lnTo>
                    <a:pt x="982293" y="0"/>
                  </a:lnTo>
                  <a:close/>
                </a:path>
              </a:pathLst>
            </a:custGeom>
            <a:solidFill>
              <a:srgbClr val="CAED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877415" y="4189064"/>
              <a:ext cx="1635760" cy="934085"/>
            </a:xfrm>
            <a:custGeom>
              <a:avLst/>
              <a:gdLst/>
              <a:ahLst/>
              <a:cxnLst/>
              <a:rect l="l" t="t" r="r" b="b"/>
              <a:pathLst>
                <a:path w="1635760" h="934085">
                  <a:moveTo>
                    <a:pt x="540343" y="838557"/>
                  </a:moveTo>
                  <a:lnTo>
                    <a:pt x="509932" y="859591"/>
                  </a:lnTo>
                  <a:lnTo>
                    <a:pt x="475809" y="875516"/>
                  </a:lnTo>
                  <a:lnTo>
                    <a:pt x="438613" y="885604"/>
                  </a:lnTo>
                  <a:lnTo>
                    <a:pt x="398985" y="889129"/>
                  </a:lnTo>
                  <a:lnTo>
                    <a:pt x="346716" y="883005"/>
                  </a:lnTo>
                  <a:lnTo>
                    <a:pt x="299197" y="865642"/>
                  </a:lnTo>
                  <a:lnTo>
                    <a:pt x="258068" y="838557"/>
                  </a:lnTo>
                  <a:lnTo>
                    <a:pt x="224968" y="803265"/>
                  </a:lnTo>
                  <a:lnTo>
                    <a:pt x="201538" y="761283"/>
                  </a:lnTo>
                  <a:lnTo>
                    <a:pt x="189418" y="714126"/>
                  </a:lnTo>
                  <a:lnTo>
                    <a:pt x="138418" y="703284"/>
                  </a:lnTo>
                  <a:lnTo>
                    <a:pt x="92990" y="681651"/>
                  </a:lnTo>
                  <a:lnTo>
                    <a:pt x="54783" y="650744"/>
                  </a:lnTo>
                  <a:lnTo>
                    <a:pt x="25448" y="612081"/>
                  </a:lnTo>
                  <a:lnTo>
                    <a:pt x="6637" y="567181"/>
                  </a:lnTo>
                  <a:lnTo>
                    <a:pt x="0" y="517561"/>
                  </a:lnTo>
                  <a:lnTo>
                    <a:pt x="5557" y="472322"/>
                  </a:lnTo>
                  <a:lnTo>
                    <a:pt x="21383" y="430806"/>
                  </a:lnTo>
                  <a:lnTo>
                    <a:pt x="46206" y="394194"/>
                  </a:lnTo>
                  <a:lnTo>
                    <a:pt x="78754" y="363665"/>
                  </a:lnTo>
                  <a:lnTo>
                    <a:pt x="117756" y="340398"/>
                  </a:lnTo>
                  <a:lnTo>
                    <a:pt x="161941" y="325572"/>
                  </a:lnTo>
                  <a:lnTo>
                    <a:pt x="210037" y="320368"/>
                  </a:lnTo>
                  <a:lnTo>
                    <a:pt x="211762" y="320368"/>
                  </a:lnTo>
                  <a:lnTo>
                    <a:pt x="212938" y="320368"/>
                  </a:lnTo>
                  <a:lnTo>
                    <a:pt x="214114" y="320368"/>
                  </a:lnTo>
                  <a:lnTo>
                    <a:pt x="227623" y="278503"/>
                  </a:lnTo>
                  <a:lnTo>
                    <a:pt x="249901" y="239936"/>
                  </a:lnTo>
                  <a:lnTo>
                    <a:pt x="280038" y="205371"/>
                  </a:lnTo>
                  <a:lnTo>
                    <a:pt x="317124" y="175512"/>
                  </a:lnTo>
                  <a:lnTo>
                    <a:pt x="360248" y="151064"/>
                  </a:lnTo>
                  <a:lnTo>
                    <a:pt x="408500" y="132729"/>
                  </a:lnTo>
                  <a:lnTo>
                    <a:pt x="460969" y="121213"/>
                  </a:lnTo>
                  <a:lnTo>
                    <a:pt x="516744" y="117217"/>
                  </a:lnTo>
                  <a:lnTo>
                    <a:pt x="560038" y="119748"/>
                  </a:lnTo>
                  <a:lnTo>
                    <a:pt x="601428" y="126998"/>
                  </a:lnTo>
                  <a:lnTo>
                    <a:pt x="640480" y="138453"/>
                  </a:lnTo>
                  <a:lnTo>
                    <a:pt x="676762" y="153598"/>
                  </a:lnTo>
                  <a:lnTo>
                    <a:pt x="698961" y="117143"/>
                  </a:lnTo>
                  <a:lnTo>
                    <a:pt x="730003" y="84332"/>
                  </a:lnTo>
                  <a:lnTo>
                    <a:pt x="768872" y="55882"/>
                  </a:lnTo>
                  <a:lnTo>
                    <a:pt x="814552" y="32507"/>
                  </a:lnTo>
                  <a:lnTo>
                    <a:pt x="866026" y="14925"/>
                  </a:lnTo>
                  <a:lnTo>
                    <a:pt x="922279" y="3850"/>
                  </a:lnTo>
                  <a:lnTo>
                    <a:pt x="982293" y="0"/>
                  </a:lnTo>
                  <a:lnTo>
                    <a:pt x="1039775" y="3537"/>
                  </a:lnTo>
                  <a:lnTo>
                    <a:pt x="1093906" y="13732"/>
                  </a:lnTo>
                  <a:lnTo>
                    <a:pt x="1143777" y="29959"/>
                  </a:lnTo>
                  <a:lnTo>
                    <a:pt x="1188474" y="51594"/>
                  </a:lnTo>
                  <a:lnTo>
                    <a:pt x="1227088" y="78011"/>
                  </a:lnTo>
                  <a:lnTo>
                    <a:pt x="1258708" y="108584"/>
                  </a:lnTo>
                  <a:lnTo>
                    <a:pt x="1282421" y="142688"/>
                  </a:lnTo>
                  <a:lnTo>
                    <a:pt x="1297317" y="179698"/>
                  </a:lnTo>
                  <a:lnTo>
                    <a:pt x="1302485" y="218989"/>
                  </a:lnTo>
                  <a:lnTo>
                    <a:pt x="1302485" y="225418"/>
                  </a:lnTo>
                  <a:lnTo>
                    <a:pt x="1301309" y="232632"/>
                  </a:lnTo>
                  <a:lnTo>
                    <a:pt x="1300133" y="239061"/>
                  </a:lnTo>
                  <a:lnTo>
                    <a:pt x="1306840" y="238698"/>
                  </a:lnTo>
                  <a:lnTo>
                    <a:pt x="1313686" y="238512"/>
                  </a:lnTo>
                  <a:lnTo>
                    <a:pt x="1320518" y="238443"/>
                  </a:lnTo>
                  <a:lnTo>
                    <a:pt x="1327181" y="238434"/>
                  </a:lnTo>
                  <a:lnTo>
                    <a:pt x="1382569" y="241992"/>
                  </a:lnTo>
                  <a:lnTo>
                    <a:pt x="1434728" y="252251"/>
                  </a:lnTo>
                  <a:lnTo>
                    <a:pt x="1482779" y="268588"/>
                  </a:lnTo>
                  <a:lnTo>
                    <a:pt x="1525846" y="290381"/>
                  </a:lnTo>
                  <a:lnTo>
                    <a:pt x="1563050" y="317007"/>
                  </a:lnTo>
                  <a:lnTo>
                    <a:pt x="1593514" y="347843"/>
                  </a:lnTo>
                  <a:lnTo>
                    <a:pt x="1616361" y="382266"/>
                  </a:lnTo>
                  <a:lnTo>
                    <a:pt x="1630713" y="419654"/>
                  </a:lnTo>
                  <a:lnTo>
                    <a:pt x="1635691" y="459383"/>
                  </a:lnTo>
                  <a:lnTo>
                    <a:pt x="1628431" y="507263"/>
                  </a:lnTo>
                  <a:lnTo>
                    <a:pt x="1607653" y="551511"/>
                  </a:lnTo>
                  <a:lnTo>
                    <a:pt x="1574865" y="591055"/>
                  </a:lnTo>
                  <a:lnTo>
                    <a:pt x="1531574" y="624821"/>
                  </a:lnTo>
                  <a:lnTo>
                    <a:pt x="1517835" y="662794"/>
                  </a:lnTo>
                  <a:lnTo>
                    <a:pt x="1495339" y="697782"/>
                  </a:lnTo>
                  <a:lnTo>
                    <a:pt x="1465003" y="729144"/>
                  </a:lnTo>
                  <a:lnTo>
                    <a:pt x="1427741" y="756240"/>
                  </a:lnTo>
                  <a:lnTo>
                    <a:pt x="1384471" y="778429"/>
                  </a:lnTo>
                  <a:lnTo>
                    <a:pt x="1336108" y="795072"/>
                  </a:lnTo>
                  <a:lnTo>
                    <a:pt x="1283568" y="805527"/>
                  </a:lnTo>
                  <a:lnTo>
                    <a:pt x="1227768" y="809154"/>
                  </a:lnTo>
                  <a:lnTo>
                    <a:pt x="1208562" y="808775"/>
                  </a:lnTo>
                  <a:lnTo>
                    <a:pt x="1189724" y="807586"/>
                  </a:lnTo>
                  <a:lnTo>
                    <a:pt x="1171209" y="805516"/>
                  </a:lnTo>
                  <a:lnTo>
                    <a:pt x="1152973" y="802490"/>
                  </a:lnTo>
                  <a:lnTo>
                    <a:pt x="1125476" y="834284"/>
                  </a:lnTo>
                  <a:lnTo>
                    <a:pt x="1090394" y="862590"/>
                  </a:lnTo>
                  <a:lnTo>
                    <a:pt x="1048579" y="886897"/>
                  </a:lnTo>
                  <a:lnTo>
                    <a:pt x="1000885" y="906693"/>
                  </a:lnTo>
                  <a:lnTo>
                    <a:pt x="948164" y="921467"/>
                  </a:lnTo>
                  <a:lnTo>
                    <a:pt x="891270" y="930706"/>
                  </a:lnTo>
                  <a:lnTo>
                    <a:pt x="831056" y="933899"/>
                  </a:lnTo>
                  <a:lnTo>
                    <a:pt x="772031" y="930833"/>
                  </a:lnTo>
                  <a:lnTo>
                    <a:pt x="716154" y="921970"/>
                  </a:lnTo>
                  <a:lnTo>
                    <a:pt x="664237" y="907809"/>
                  </a:lnTo>
                  <a:lnTo>
                    <a:pt x="617090" y="888853"/>
                  </a:lnTo>
                  <a:lnTo>
                    <a:pt x="575521" y="865602"/>
                  </a:lnTo>
                  <a:lnTo>
                    <a:pt x="540343" y="838557"/>
                  </a:lnTo>
                  <a:close/>
                </a:path>
              </a:pathLst>
            </a:custGeom>
            <a:ln w="153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1567180" y="3188335"/>
            <a:ext cx="2987675" cy="0"/>
          </a:xfrm>
          <a:custGeom>
            <a:avLst/>
            <a:gdLst/>
            <a:ahLst/>
            <a:cxnLst/>
            <a:rect l="l" t="t" r="r" b="b"/>
            <a:pathLst>
              <a:path w="2261235">
                <a:moveTo>
                  <a:pt x="0" y="0"/>
                </a:moveTo>
                <a:lnTo>
                  <a:pt x="0" y="0"/>
                </a:lnTo>
                <a:lnTo>
                  <a:pt x="2260795" y="0"/>
                </a:lnTo>
              </a:path>
            </a:pathLst>
          </a:custGeom>
          <a:ln w="311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 rot="0">
            <a:off x="3890010" y="2149475"/>
            <a:ext cx="674370" cy="620395"/>
            <a:chOff x="4053904" y="2532566"/>
            <a:chExt cx="510540" cy="510540"/>
          </a:xfrm>
        </p:grpSpPr>
        <p:sp>
          <p:nvSpPr>
            <p:cNvPr id="7" name="object 7"/>
            <p:cNvSpPr/>
            <p:nvPr/>
          </p:nvSpPr>
          <p:spPr>
            <a:xfrm>
              <a:off x="4061592" y="2540254"/>
              <a:ext cx="495300" cy="494665"/>
            </a:xfrm>
            <a:custGeom>
              <a:avLst/>
              <a:gdLst/>
              <a:ahLst/>
              <a:cxnLst/>
              <a:rect l="l" t="t" r="r" b="b"/>
              <a:pathLst>
                <a:path w="495300" h="494664">
                  <a:moveTo>
                    <a:pt x="0" y="0"/>
                  </a:moveTo>
                  <a:lnTo>
                    <a:pt x="495105" y="0"/>
                  </a:lnTo>
                  <a:lnTo>
                    <a:pt x="495105" y="494588"/>
                  </a:lnTo>
                  <a:lnTo>
                    <a:pt x="0" y="494588"/>
                  </a:lnTo>
                  <a:lnTo>
                    <a:pt x="0" y="0"/>
                  </a:lnTo>
                  <a:close/>
                </a:path>
              </a:pathLst>
            </a:custGeom>
            <a:ln w="15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344151" y="2822909"/>
              <a:ext cx="142240" cy="141605"/>
            </a:xfrm>
            <a:custGeom>
              <a:avLst/>
              <a:gdLst/>
              <a:ahLst/>
              <a:cxnLst/>
              <a:rect l="l" t="t" r="r" b="b"/>
              <a:pathLst>
                <a:path w="142239" h="141605">
                  <a:moveTo>
                    <a:pt x="141906" y="0"/>
                  </a:moveTo>
                  <a:lnTo>
                    <a:pt x="0" y="0"/>
                  </a:lnTo>
                  <a:lnTo>
                    <a:pt x="0" y="141288"/>
                  </a:lnTo>
                  <a:lnTo>
                    <a:pt x="141906" y="141288"/>
                  </a:lnTo>
                  <a:lnTo>
                    <a:pt x="141906" y="0"/>
                  </a:lnTo>
                  <a:close/>
                </a:path>
              </a:pathLst>
            </a:custGeom>
            <a:solidFill>
              <a:srgbClr val="A2A2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344151" y="2822909"/>
              <a:ext cx="142240" cy="141605"/>
            </a:xfrm>
            <a:custGeom>
              <a:avLst/>
              <a:gdLst/>
              <a:ahLst/>
              <a:cxnLst/>
              <a:rect l="l" t="t" r="r" b="b"/>
              <a:pathLst>
                <a:path w="142239" h="141605">
                  <a:moveTo>
                    <a:pt x="0" y="0"/>
                  </a:moveTo>
                  <a:lnTo>
                    <a:pt x="141906" y="0"/>
                  </a:lnTo>
                  <a:lnTo>
                    <a:pt x="141906" y="141288"/>
                  </a:lnTo>
                  <a:lnTo>
                    <a:pt x="0" y="141288"/>
                  </a:lnTo>
                  <a:lnTo>
                    <a:pt x="0" y="0"/>
                  </a:lnTo>
                  <a:close/>
                </a:path>
              </a:pathLst>
            </a:custGeom>
            <a:ln w="75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 rot="0">
            <a:off x="2770505" y="2149475"/>
            <a:ext cx="673735" cy="620395"/>
            <a:chOff x="3206462" y="2532566"/>
            <a:chExt cx="509905" cy="510540"/>
          </a:xfrm>
        </p:grpSpPr>
        <p:sp>
          <p:nvSpPr>
            <p:cNvPr id="11" name="object 11"/>
            <p:cNvSpPr/>
            <p:nvPr/>
          </p:nvSpPr>
          <p:spPr>
            <a:xfrm>
              <a:off x="3214149" y="2540254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4" h="494664">
                  <a:moveTo>
                    <a:pt x="0" y="0"/>
                  </a:moveTo>
                  <a:lnTo>
                    <a:pt x="494321" y="0"/>
                  </a:lnTo>
                  <a:lnTo>
                    <a:pt x="494321" y="494588"/>
                  </a:lnTo>
                  <a:lnTo>
                    <a:pt x="0" y="494588"/>
                  </a:lnTo>
                  <a:lnTo>
                    <a:pt x="0" y="0"/>
                  </a:lnTo>
                  <a:close/>
                </a:path>
              </a:pathLst>
            </a:custGeom>
            <a:ln w="15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496552" y="2822909"/>
              <a:ext cx="141605" cy="141605"/>
            </a:xfrm>
            <a:custGeom>
              <a:avLst/>
              <a:gdLst/>
              <a:ahLst/>
              <a:cxnLst/>
              <a:rect l="l" t="t" r="r" b="b"/>
              <a:pathLst>
                <a:path w="141604" h="141605">
                  <a:moveTo>
                    <a:pt x="141279" y="0"/>
                  </a:moveTo>
                  <a:lnTo>
                    <a:pt x="0" y="0"/>
                  </a:lnTo>
                  <a:lnTo>
                    <a:pt x="0" y="141288"/>
                  </a:lnTo>
                  <a:lnTo>
                    <a:pt x="141279" y="141288"/>
                  </a:lnTo>
                  <a:lnTo>
                    <a:pt x="141279" y="0"/>
                  </a:lnTo>
                  <a:close/>
                </a:path>
              </a:pathLst>
            </a:custGeom>
            <a:solidFill>
              <a:srgbClr val="A2A2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496552" y="2822909"/>
              <a:ext cx="141605" cy="141605"/>
            </a:xfrm>
            <a:custGeom>
              <a:avLst/>
              <a:gdLst/>
              <a:ahLst/>
              <a:cxnLst/>
              <a:rect l="l" t="t" r="r" b="b"/>
              <a:pathLst>
                <a:path w="141604" h="141605">
                  <a:moveTo>
                    <a:pt x="0" y="0"/>
                  </a:moveTo>
                  <a:lnTo>
                    <a:pt x="141279" y="0"/>
                  </a:lnTo>
                  <a:lnTo>
                    <a:pt x="141279" y="141288"/>
                  </a:lnTo>
                  <a:lnTo>
                    <a:pt x="0" y="141288"/>
                  </a:lnTo>
                  <a:lnTo>
                    <a:pt x="0" y="0"/>
                  </a:lnTo>
                  <a:close/>
                </a:path>
              </a:pathLst>
            </a:custGeom>
            <a:ln w="75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 rot="0">
            <a:off x="1557020" y="2063115"/>
            <a:ext cx="673735" cy="1125220"/>
            <a:chOff x="2288214" y="2461922"/>
            <a:chExt cx="509905" cy="926465"/>
          </a:xfrm>
        </p:grpSpPr>
        <p:sp>
          <p:nvSpPr>
            <p:cNvPr id="15" name="object 15"/>
            <p:cNvSpPr/>
            <p:nvPr/>
          </p:nvSpPr>
          <p:spPr>
            <a:xfrm>
              <a:off x="2295902" y="2469610"/>
              <a:ext cx="494665" cy="636270"/>
            </a:xfrm>
            <a:custGeom>
              <a:avLst/>
              <a:gdLst/>
              <a:ahLst/>
              <a:cxnLst/>
              <a:rect l="l" t="t" r="r" b="b"/>
              <a:pathLst>
                <a:path w="494664" h="636269">
                  <a:moveTo>
                    <a:pt x="0" y="0"/>
                  </a:moveTo>
                  <a:lnTo>
                    <a:pt x="494329" y="0"/>
                  </a:lnTo>
                  <a:lnTo>
                    <a:pt x="494329" y="635876"/>
                  </a:lnTo>
                  <a:lnTo>
                    <a:pt x="0" y="635876"/>
                  </a:lnTo>
                  <a:lnTo>
                    <a:pt x="0" y="0"/>
                  </a:lnTo>
                  <a:close/>
                </a:path>
              </a:pathLst>
            </a:custGeom>
            <a:ln w="15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578313" y="2822909"/>
              <a:ext cx="141605" cy="141605"/>
            </a:xfrm>
            <a:custGeom>
              <a:avLst/>
              <a:gdLst/>
              <a:ahLst/>
              <a:cxnLst/>
              <a:rect l="l" t="t" r="r" b="b"/>
              <a:pathLst>
                <a:path w="141605" h="141605">
                  <a:moveTo>
                    <a:pt x="141279" y="0"/>
                  </a:moveTo>
                  <a:lnTo>
                    <a:pt x="0" y="0"/>
                  </a:lnTo>
                  <a:lnTo>
                    <a:pt x="0" y="141288"/>
                  </a:lnTo>
                  <a:lnTo>
                    <a:pt x="141279" y="141288"/>
                  </a:lnTo>
                  <a:lnTo>
                    <a:pt x="141279" y="0"/>
                  </a:lnTo>
                  <a:close/>
                </a:path>
              </a:pathLst>
            </a:custGeom>
            <a:solidFill>
              <a:srgbClr val="A2A2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578313" y="2822909"/>
              <a:ext cx="141605" cy="141605"/>
            </a:xfrm>
            <a:custGeom>
              <a:avLst/>
              <a:gdLst/>
              <a:ahLst/>
              <a:cxnLst/>
              <a:rect l="l" t="t" r="r" b="b"/>
              <a:pathLst>
                <a:path w="141605" h="141605">
                  <a:moveTo>
                    <a:pt x="0" y="0"/>
                  </a:moveTo>
                  <a:lnTo>
                    <a:pt x="141279" y="0"/>
                  </a:lnTo>
                  <a:lnTo>
                    <a:pt x="141279" y="141288"/>
                  </a:lnTo>
                  <a:lnTo>
                    <a:pt x="0" y="141288"/>
                  </a:lnTo>
                  <a:lnTo>
                    <a:pt x="0" y="0"/>
                  </a:lnTo>
                  <a:close/>
                </a:path>
              </a:pathLst>
            </a:custGeom>
            <a:ln w="75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507830" y="3105486"/>
              <a:ext cx="0" cy="283210"/>
            </a:xfrm>
            <a:custGeom>
              <a:avLst/>
              <a:gdLst/>
              <a:ahLst/>
              <a:cxnLst/>
              <a:rect l="l" t="t" r="r" b="b"/>
              <a:pathLst>
                <a:path h="283210">
                  <a:moveTo>
                    <a:pt x="0" y="0"/>
                  </a:moveTo>
                  <a:lnTo>
                    <a:pt x="0" y="0"/>
                  </a:lnTo>
                  <a:lnTo>
                    <a:pt x="0" y="282655"/>
                  </a:lnTo>
                </a:path>
              </a:pathLst>
            </a:custGeom>
            <a:ln w="15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/>
          <p:nvPr/>
        </p:nvSpPr>
        <p:spPr>
          <a:xfrm>
            <a:off x="3061335" y="2759075"/>
            <a:ext cx="0" cy="429895"/>
          </a:xfrm>
          <a:custGeom>
            <a:avLst/>
            <a:gdLst/>
            <a:ahLst/>
            <a:cxnLst/>
            <a:rect l="l" t="t" r="r" b="b"/>
            <a:pathLst>
              <a:path h="353695">
                <a:moveTo>
                  <a:pt x="0" y="353299"/>
                </a:moveTo>
                <a:lnTo>
                  <a:pt x="0" y="353299"/>
                </a:lnTo>
                <a:lnTo>
                  <a:pt x="0" y="0"/>
                </a:lnTo>
              </a:path>
            </a:pathLst>
          </a:custGeom>
          <a:ln w="153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180840" y="2759075"/>
            <a:ext cx="0" cy="429895"/>
          </a:xfrm>
          <a:custGeom>
            <a:avLst/>
            <a:gdLst/>
            <a:ahLst/>
            <a:cxnLst/>
            <a:rect l="l" t="t" r="r" b="b"/>
            <a:pathLst>
              <a:path h="353695">
                <a:moveTo>
                  <a:pt x="0" y="353299"/>
                </a:moveTo>
                <a:lnTo>
                  <a:pt x="0" y="353299"/>
                </a:lnTo>
                <a:lnTo>
                  <a:pt x="0" y="0"/>
                </a:lnTo>
              </a:path>
            </a:pathLst>
          </a:custGeom>
          <a:ln w="153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300980" y="5248910"/>
            <a:ext cx="2987040" cy="0"/>
          </a:xfrm>
          <a:custGeom>
            <a:avLst/>
            <a:gdLst/>
            <a:ahLst/>
            <a:cxnLst/>
            <a:rect l="l" t="t" r="r" b="b"/>
            <a:pathLst>
              <a:path w="2260600">
                <a:moveTo>
                  <a:pt x="0" y="0"/>
                </a:moveTo>
                <a:lnTo>
                  <a:pt x="0" y="0"/>
                </a:lnTo>
                <a:lnTo>
                  <a:pt x="2260160" y="0"/>
                </a:lnTo>
              </a:path>
            </a:pathLst>
          </a:custGeom>
          <a:ln w="311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2" name="object 22"/>
          <p:cNvGrpSpPr/>
          <p:nvPr/>
        </p:nvGrpSpPr>
        <p:grpSpPr>
          <a:xfrm rot="0">
            <a:off x="7623810" y="4209415"/>
            <a:ext cx="674370" cy="620395"/>
            <a:chOff x="6879653" y="4228498"/>
            <a:chExt cx="510540" cy="510540"/>
          </a:xfrm>
        </p:grpSpPr>
        <p:sp>
          <p:nvSpPr>
            <p:cNvPr id="23" name="object 23"/>
            <p:cNvSpPr/>
            <p:nvPr/>
          </p:nvSpPr>
          <p:spPr>
            <a:xfrm>
              <a:off x="6887341" y="423618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5" h="494664">
                  <a:moveTo>
                    <a:pt x="0" y="0"/>
                  </a:moveTo>
                  <a:lnTo>
                    <a:pt x="494557" y="0"/>
                  </a:lnTo>
                  <a:lnTo>
                    <a:pt x="494557" y="494588"/>
                  </a:lnTo>
                  <a:lnTo>
                    <a:pt x="0" y="494588"/>
                  </a:lnTo>
                  <a:lnTo>
                    <a:pt x="0" y="0"/>
                  </a:lnTo>
                  <a:close/>
                </a:path>
              </a:pathLst>
            </a:custGeom>
            <a:ln w="15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169979" y="4518763"/>
              <a:ext cx="141605" cy="141605"/>
            </a:xfrm>
            <a:custGeom>
              <a:avLst/>
              <a:gdLst/>
              <a:ahLst/>
              <a:cxnLst/>
              <a:rect l="l" t="t" r="r" b="b"/>
              <a:pathLst>
                <a:path w="141604" h="141604">
                  <a:moveTo>
                    <a:pt x="141279" y="0"/>
                  </a:moveTo>
                  <a:lnTo>
                    <a:pt x="0" y="0"/>
                  </a:lnTo>
                  <a:lnTo>
                    <a:pt x="0" y="141366"/>
                  </a:lnTo>
                  <a:lnTo>
                    <a:pt x="141279" y="141366"/>
                  </a:lnTo>
                  <a:lnTo>
                    <a:pt x="141279" y="0"/>
                  </a:lnTo>
                  <a:close/>
                </a:path>
              </a:pathLst>
            </a:custGeom>
            <a:solidFill>
              <a:srgbClr val="A2A2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169979" y="4518763"/>
              <a:ext cx="141605" cy="141605"/>
            </a:xfrm>
            <a:custGeom>
              <a:avLst/>
              <a:gdLst/>
              <a:ahLst/>
              <a:cxnLst/>
              <a:rect l="l" t="t" r="r" b="b"/>
              <a:pathLst>
                <a:path w="141604" h="141604">
                  <a:moveTo>
                    <a:pt x="0" y="0"/>
                  </a:moveTo>
                  <a:lnTo>
                    <a:pt x="141279" y="0"/>
                  </a:lnTo>
                  <a:lnTo>
                    <a:pt x="141279" y="141366"/>
                  </a:lnTo>
                  <a:lnTo>
                    <a:pt x="0" y="141366"/>
                  </a:lnTo>
                  <a:lnTo>
                    <a:pt x="0" y="0"/>
                  </a:lnTo>
                  <a:close/>
                </a:path>
              </a:pathLst>
            </a:custGeom>
            <a:ln w="75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 rot="0">
            <a:off x="6504305" y="4209415"/>
            <a:ext cx="673735" cy="620395"/>
            <a:chOff x="6032289" y="4228498"/>
            <a:chExt cx="509905" cy="510540"/>
          </a:xfrm>
        </p:grpSpPr>
        <p:sp>
          <p:nvSpPr>
            <p:cNvPr id="27" name="object 27"/>
            <p:cNvSpPr/>
            <p:nvPr/>
          </p:nvSpPr>
          <p:spPr>
            <a:xfrm>
              <a:off x="6039977" y="423618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5" h="494664">
                  <a:moveTo>
                    <a:pt x="0" y="0"/>
                  </a:moveTo>
                  <a:lnTo>
                    <a:pt x="494321" y="0"/>
                  </a:lnTo>
                  <a:lnTo>
                    <a:pt x="494321" y="494588"/>
                  </a:lnTo>
                  <a:lnTo>
                    <a:pt x="0" y="494588"/>
                  </a:lnTo>
                  <a:lnTo>
                    <a:pt x="0" y="0"/>
                  </a:lnTo>
                  <a:close/>
                </a:path>
              </a:pathLst>
            </a:custGeom>
            <a:ln w="15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322380" y="4518763"/>
              <a:ext cx="141605" cy="141605"/>
            </a:xfrm>
            <a:custGeom>
              <a:avLst/>
              <a:gdLst/>
              <a:ahLst/>
              <a:cxnLst/>
              <a:rect l="l" t="t" r="r" b="b"/>
              <a:pathLst>
                <a:path w="141604" h="141604">
                  <a:moveTo>
                    <a:pt x="141279" y="0"/>
                  </a:moveTo>
                  <a:lnTo>
                    <a:pt x="0" y="0"/>
                  </a:lnTo>
                  <a:lnTo>
                    <a:pt x="0" y="141366"/>
                  </a:lnTo>
                  <a:lnTo>
                    <a:pt x="141279" y="141366"/>
                  </a:lnTo>
                  <a:lnTo>
                    <a:pt x="141279" y="0"/>
                  </a:lnTo>
                  <a:close/>
                </a:path>
              </a:pathLst>
            </a:custGeom>
            <a:solidFill>
              <a:srgbClr val="A2A2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322380" y="4518763"/>
              <a:ext cx="141605" cy="141605"/>
            </a:xfrm>
            <a:custGeom>
              <a:avLst/>
              <a:gdLst/>
              <a:ahLst/>
              <a:cxnLst/>
              <a:rect l="l" t="t" r="r" b="b"/>
              <a:pathLst>
                <a:path w="141604" h="141604">
                  <a:moveTo>
                    <a:pt x="0" y="0"/>
                  </a:moveTo>
                  <a:lnTo>
                    <a:pt x="141279" y="0"/>
                  </a:lnTo>
                  <a:lnTo>
                    <a:pt x="141279" y="141366"/>
                  </a:lnTo>
                  <a:lnTo>
                    <a:pt x="0" y="141366"/>
                  </a:lnTo>
                  <a:lnTo>
                    <a:pt x="0" y="0"/>
                  </a:lnTo>
                  <a:close/>
                </a:path>
              </a:pathLst>
            </a:custGeom>
            <a:ln w="75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 rot="0">
            <a:off x="5290820" y="4123690"/>
            <a:ext cx="673735" cy="1125220"/>
            <a:chOff x="5114050" y="4157854"/>
            <a:chExt cx="509905" cy="926465"/>
          </a:xfrm>
        </p:grpSpPr>
        <p:sp>
          <p:nvSpPr>
            <p:cNvPr id="31" name="object 31"/>
            <p:cNvSpPr/>
            <p:nvPr/>
          </p:nvSpPr>
          <p:spPr>
            <a:xfrm>
              <a:off x="5121738" y="4165542"/>
              <a:ext cx="494665" cy="636270"/>
            </a:xfrm>
            <a:custGeom>
              <a:avLst/>
              <a:gdLst/>
              <a:ahLst/>
              <a:cxnLst/>
              <a:rect l="l" t="t" r="r" b="b"/>
              <a:pathLst>
                <a:path w="494664" h="636270">
                  <a:moveTo>
                    <a:pt x="0" y="0"/>
                  </a:moveTo>
                  <a:lnTo>
                    <a:pt x="494321" y="0"/>
                  </a:lnTo>
                  <a:lnTo>
                    <a:pt x="494321" y="635876"/>
                  </a:lnTo>
                  <a:lnTo>
                    <a:pt x="0" y="635876"/>
                  </a:lnTo>
                  <a:lnTo>
                    <a:pt x="0" y="0"/>
                  </a:lnTo>
                  <a:close/>
                </a:path>
              </a:pathLst>
            </a:custGeom>
            <a:ln w="15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404140" y="4518763"/>
              <a:ext cx="141605" cy="141605"/>
            </a:xfrm>
            <a:custGeom>
              <a:avLst/>
              <a:gdLst/>
              <a:ahLst/>
              <a:cxnLst/>
              <a:rect l="l" t="t" r="r" b="b"/>
              <a:pathLst>
                <a:path w="141604" h="141604">
                  <a:moveTo>
                    <a:pt x="141279" y="0"/>
                  </a:moveTo>
                  <a:lnTo>
                    <a:pt x="0" y="0"/>
                  </a:lnTo>
                  <a:lnTo>
                    <a:pt x="0" y="141366"/>
                  </a:lnTo>
                  <a:lnTo>
                    <a:pt x="141279" y="141366"/>
                  </a:lnTo>
                  <a:lnTo>
                    <a:pt x="141279" y="0"/>
                  </a:lnTo>
                  <a:close/>
                </a:path>
              </a:pathLst>
            </a:custGeom>
            <a:solidFill>
              <a:srgbClr val="A2A2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404140" y="4518763"/>
              <a:ext cx="141605" cy="141605"/>
            </a:xfrm>
            <a:custGeom>
              <a:avLst/>
              <a:gdLst/>
              <a:ahLst/>
              <a:cxnLst/>
              <a:rect l="l" t="t" r="r" b="b"/>
              <a:pathLst>
                <a:path w="141604" h="141604">
                  <a:moveTo>
                    <a:pt x="0" y="0"/>
                  </a:moveTo>
                  <a:lnTo>
                    <a:pt x="141279" y="0"/>
                  </a:lnTo>
                  <a:lnTo>
                    <a:pt x="141279" y="141366"/>
                  </a:lnTo>
                  <a:lnTo>
                    <a:pt x="0" y="141366"/>
                  </a:lnTo>
                  <a:lnTo>
                    <a:pt x="0" y="0"/>
                  </a:lnTo>
                  <a:close/>
                </a:path>
              </a:pathLst>
            </a:custGeom>
            <a:ln w="75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333657" y="4801418"/>
              <a:ext cx="0" cy="282575"/>
            </a:xfrm>
            <a:custGeom>
              <a:avLst/>
              <a:gdLst/>
              <a:ahLst/>
              <a:cxnLst/>
              <a:rect l="l" t="t" r="r" b="b"/>
              <a:pathLst>
                <a:path h="282575">
                  <a:moveTo>
                    <a:pt x="0" y="0"/>
                  </a:moveTo>
                  <a:lnTo>
                    <a:pt x="0" y="0"/>
                  </a:lnTo>
                  <a:lnTo>
                    <a:pt x="0" y="282576"/>
                  </a:lnTo>
                </a:path>
              </a:pathLst>
            </a:custGeom>
            <a:ln w="15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/>
          <p:nvPr/>
        </p:nvSpPr>
        <p:spPr>
          <a:xfrm>
            <a:off x="6793865" y="4819650"/>
            <a:ext cx="0" cy="429895"/>
          </a:xfrm>
          <a:custGeom>
            <a:avLst/>
            <a:gdLst/>
            <a:ahLst/>
            <a:cxnLst/>
            <a:rect l="l" t="t" r="r" b="b"/>
            <a:pathLst>
              <a:path h="353695">
                <a:moveTo>
                  <a:pt x="0" y="353221"/>
                </a:moveTo>
                <a:lnTo>
                  <a:pt x="0" y="353221"/>
                </a:lnTo>
                <a:lnTo>
                  <a:pt x="0" y="0"/>
                </a:lnTo>
              </a:path>
            </a:pathLst>
          </a:custGeom>
          <a:ln w="153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914005" y="4819650"/>
            <a:ext cx="0" cy="429895"/>
          </a:xfrm>
          <a:custGeom>
            <a:avLst/>
            <a:gdLst/>
            <a:ahLst/>
            <a:cxnLst/>
            <a:rect l="l" t="t" r="r" b="b"/>
            <a:pathLst>
              <a:path h="353695">
                <a:moveTo>
                  <a:pt x="0" y="353221"/>
                </a:moveTo>
                <a:lnTo>
                  <a:pt x="0" y="353221"/>
                </a:lnTo>
                <a:lnTo>
                  <a:pt x="0" y="0"/>
                </a:lnTo>
              </a:path>
            </a:pathLst>
          </a:custGeom>
          <a:ln w="153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940560" y="3188335"/>
            <a:ext cx="721360" cy="1240155"/>
          </a:xfrm>
          <a:custGeom>
            <a:avLst/>
            <a:gdLst/>
            <a:ahLst/>
            <a:cxnLst/>
            <a:rect l="l" t="t" r="r" b="b"/>
            <a:pathLst>
              <a:path w="546100" h="1021079">
                <a:moveTo>
                  <a:pt x="0" y="282812"/>
                </a:moveTo>
                <a:lnTo>
                  <a:pt x="282559" y="282812"/>
                </a:lnTo>
                <a:lnTo>
                  <a:pt x="282559" y="565389"/>
                </a:lnTo>
                <a:lnTo>
                  <a:pt x="0" y="565389"/>
                </a:lnTo>
                <a:lnTo>
                  <a:pt x="0" y="282812"/>
                </a:lnTo>
                <a:close/>
              </a:path>
              <a:path w="546100" h="1021079">
                <a:moveTo>
                  <a:pt x="141906" y="0"/>
                </a:moveTo>
                <a:lnTo>
                  <a:pt x="141906" y="0"/>
                </a:lnTo>
                <a:lnTo>
                  <a:pt x="141906" y="282812"/>
                </a:lnTo>
              </a:path>
              <a:path w="546100" h="1021079">
                <a:moveTo>
                  <a:pt x="139554" y="565389"/>
                </a:moveTo>
                <a:lnTo>
                  <a:pt x="139554" y="565389"/>
                </a:lnTo>
                <a:lnTo>
                  <a:pt x="545753" y="1020460"/>
                </a:lnTo>
              </a:path>
            </a:pathLst>
          </a:custGeom>
          <a:ln w="153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300980" y="5591810"/>
            <a:ext cx="373380" cy="34353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0"/>
                </a:moveTo>
                <a:lnTo>
                  <a:pt x="282402" y="0"/>
                </a:lnTo>
                <a:lnTo>
                  <a:pt x="282402" y="282576"/>
                </a:lnTo>
                <a:lnTo>
                  <a:pt x="0" y="282576"/>
                </a:lnTo>
                <a:lnTo>
                  <a:pt x="0" y="0"/>
                </a:lnTo>
                <a:close/>
              </a:path>
            </a:pathLst>
          </a:custGeom>
          <a:ln w="153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487670" y="5248910"/>
            <a:ext cx="0" cy="344170"/>
          </a:xfrm>
          <a:custGeom>
            <a:avLst/>
            <a:gdLst/>
            <a:ahLst/>
            <a:cxnLst/>
            <a:rect l="l" t="t" r="r" b="b"/>
            <a:pathLst>
              <a:path h="283210">
                <a:moveTo>
                  <a:pt x="0" y="0"/>
                </a:moveTo>
                <a:lnTo>
                  <a:pt x="0" y="0"/>
                </a:lnTo>
                <a:lnTo>
                  <a:pt x="0" y="282655"/>
                </a:lnTo>
              </a:path>
            </a:pathLst>
          </a:custGeom>
          <a:ln w="153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225290" y="5065395"/>
            <a:ext cx="1076325" cy="696595"/>
          </a:xfrm>
          <a:custGeom>
            <a:avLst/>
            <a:gdLst/>
            <a:ahLst/>
            <a:cxnLst/>
            <a:rect l="l" t="t" r="r" b="b"/>
            <a:pathLst>
              <a:path w="814704" h="573404">
                <a:moveTo>
                  <a:pt x="814200" y="572837"/>
                </a:moveTo>
                <a:lnTo>
                  <a:pt x="814200" y="572837"/>
                </a:lnTo>
                <a:lnTo>
                  <a:pt x="0" y="0"/>
                </a:lnTo>
              </a:path>
            </a:pathLst>
          </a:custGeom>
          <a:ln w="153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1" name="object 41"/>
          <p:cNvGrpSpPr/>
          <p:nvPr/>
        </p:nvGrpSpPr>
        <p:grpSpPr>
          <a:xfrm rot="0">
            <a:off x="1183640" y="5211445"/>
            <a:ext cx="1768475" cy="734060"/>
            <a:chOff x="2005359" y="5053163"/>
            <a:chExt cx="1338580" cy="604520"/>
          </a:xfrm>
        </p:grpSpPr>
        <p:sp>
          <p:nvSpPr>
            <p:cNvPr id="42" name="object 42"/>
            <p:cNvSpPr/>
            <p:nvPr/>
          </p:nvSpPr>
          <p:spPr>
            <a:xfrm>
              <a:off x="2013296" y="5061101"/>
              <a:ext cx="1322705" cy="588645"/>
            </a:xfrm>
            <a:custGeom>
              <a:avLst/>
              <a:gdLst/>
              <a:ahLst/>
              <a:cxnLst/>
              <a:rect l="l" t="t" r="r" b="b"/>
              <a:pathLst>
                <a:path w="1322704" h="588645">
                  <a:moveTo>
                    <a:pt x="0" y="22894"/>
                  </a:moveTo>
                  <a:lnTo>
                    <a:pt x="565016" y="22894"/>
                  </a:lnTo>
                  <a:lnTo>
                    <a:pt x="565016" y="588127"/>
                  </a:lnTo>
                  <a:lnTo>
                    <a:pt x="0" y="588127"/>
                  </a:lnTo>
                  <a:lnTo>
                    <a:pt x="0" y="22894"/>
                  </a:lnTo>
                  <a:close/>
                </a:path>
                <a:path w="1322704" h="588645">
                  <a:moveTo>
                    <a:pt x="565565" y="305550"/>
                  </a:moveTo>
                  <a:lnTo>
                    <a:pt x="565565" y="305550"/>
                  </a:lnTo>
                  <a:lnTo>
                    <a:pt x="1322689" y="0"/>
                  </a:lnTo>
                </a:path>
              </a:pathLst>
            </a:custGeom>
            <a:ln w="15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366550" y="5366651"/>
              <a:ext cx="141605" cy="141605"/>
            </a:xfrm>
            <a:custGeom>
              <a:avLst/>
              <a:gdLst/>
              <a:ahLst/>
              <a:cxnLst/>
              <a:rect l="l" t="t" r="r" b="b"/>
              <a:pathLst>
                <a:path w="141605" h="141604">
                  <a:moveTo>
                    <a:pt x="141279" y="0"/>
                  </a:moveTo>
                  <a:lnTo>
                    <a:pt x="0" y="0"/>
                  </a:lnTo>
                  <a:lnTo>
                    <a:pt x="0" y="141288"/>
                  </a:lnTo>
                  <a:lnTo>
                    <a:pt x="141279" y="141288"/>
                  </a:lnTo>
                  <a:lnTo>
                    <a:pt x="141279" y="0"/>
                  </a:lnTo>
                  <a:close/>
                </a:path>
              </a:pathLst>
            </a:custGeom>
            <a:solidFill>
              <a:srgbClr val="A2A2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366550" y="5366651"/>
              <a:ext cx="141605" cy="141605"/>
            </a:xfrm>
            <a:custGeom>
              <a:avLst/>
              <a:gdLst/>
              <a:ahLst/>
              <a:cxnLst/>
              <a:rect l="l" t="t" r="r" b="b"/>
              <a:pathLst>
                <a:path w="141605" h="141604">
                  <a:moveTo>
                    <a:pt x="0" y="0"/>
                  </a:moveTo>
                  <a:lnTo>
                    <a:pt x="141279" y="0"/>
                  </a:lnTo>
                  <a:lnTo>
                    <a:pt x="141279" y="141288"/>
                  </a:lnTo>
                  <a:lnTo>
                    <a:pt x="0" y="141288"/>
                  </a:lnTo>
                  <a:lnTo>
                    <a:pt x="0" y="0"/>
                  </a:lnTo>
                  <a:close/>
                </a:path>
              </a:pathLst>
            </a:custGeom>
            <a:ln w="75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1407160" y="1842770"/>
            <a:ext cx="1132840" cy="182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b="1" dirty="0">
                <a:latin typeface="Times New Roman" panose="02020603050405020304"/>
                <a:cs typeface="Times New Roman" panose="02020603050405020304"/>
              </a:rPr>
              <a:t>LAN</a:t>
            </a:r>
            <a:r>
              <a:rPr sz="11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b="1" spc="-10" dirty="0">
                <a:latin typeface="Times New Roman" panose="02020603050405020304"/>
                <a:cs typeface="Times New Roman" panose="02020603050405020304"/>
              </a:rPr>
              <a:t>Monitor</a:t>
            </a:r>
            <a:endParaRPr sz="1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921635" y="1928495"/>
            <a:ext cx="405765" cy="182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b="1" spc="-20" dirty="0">
                <a:latin typeface="Times New Roman" panose="02020603050405020304"/>
                <a:cs typeface="Times New Roman" panose="02020603050405020304"/>
              </a:rPr>
              <a:t>Host</a:t>
            </a:r>
            <a:endParaRPr sz="1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041140" y="1928495"/>
            <a:ext cx="405765" cy="182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b="1" spc="-20" dirty="0">
                <a:latin typeface="Times New Roman" panose="02020603050405020304"/>
                <a:cs typeface="Times New Roman" panose="02020603050405020304"/>
              </a:rPr>
              <a:t>Host</a:t>
            </a:r>
            <a:endParaRPr sz="1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999990" y="2369820"/>
            <a:ext cx="619760" cy="32575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 indent="42545">
              <a:lnSpc>
                <a:spcPts val="1110"/>
              </a:lnSpc>
              <a:spcBef>
                <a:spcPts val="325"/>
              </a:spcBef>
            </a:pPr>
            <a:r>
              <a:rPr sz="1100" b="1" spc="-10" dirty="0">
                <a:latin typeface="Times New Roman" panose="02020603050405020304"/>
                <a:cs typeface="Times New Roman" panose="02020603050405020304"/>
              </a:rPr>
              <a:t>Agent module</a:t>
            </a:r>
            <a:endParaRPr sz="11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49" name="object 49"/>
          <p:cNvGrpSpPr/>
          <p:nvPr/>
        </p:nvGrpSpPr>
        <p:grpSpPr>
          <a:xfrm rot="0">
            <a:off x="4460240" y="2546985"/>
            <a:ext cx="561340" cy="81280"/>
            <a:chOff x="4485509" y="2860074"/>
            <a:chExt cx="424815" cy="66675"/>
          </a:xfrm>
        </p:grpSpPr>
        <p:sp>
          <p:nvSpPr>
            <p:cNvPr id="50" name="object 50"/>
            <p:cNvSpPr/>
            <p:nvPr/>
          </p:nvSpPr>
          <p:spPr>
            <a:xfrm>
              <a:off x="4486058" y="2893553"/>
              <a:ext cx="424180" cy="0"/>
            </a:xfrm>
            <a:custGeom>
              <a:avLst/>
              <a:gdLst/>
              <a:ahLst/>
              <a:cxnLst/>
              <a:rect l="l" t="t" r="r" b="b"/>
              <a:pathLst>
                <a:path w="424179">
                  <a:moveTo>
                    <a:pt x="0" y="0"/>
                  </a:moveTo>
                  <a:lnTo>
                    <a:pt x="0" y="0"/>
                  </a:lnTo>
                  <a:lnTo>
                    <a:pt x="423682" y="0"/>
                  </a:lnTo>
                </a:path>
              </a:pathLst>
            </a:custGeom>
            <a:ln w="75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485509" y="2860074"/>
              <a:ext cx="91024" cy="66567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2373630" y="3392170"/>
            <a:ext cx="591185" cy="182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b="1" spc="-10" dirty="0">
                <a:latin typeface="Times New Roman" panose="02020603050405020304"/>
                <a:cs typeface="Times New Roman" panose="02020603050405020304"/>
              </a:rPr>
              <a:t>Router</a:t>
            </a:r>
            <a:endParaRPr sz="1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29310" y="4519930"/>
            <a:ext cx="3074035" cy="96012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738630">
              <a:lnSpc>
                <a:spcPct val="100000"/>
              </a:lnSpc>
              <a:spcBef>
                <a:spcPts val="820"/>
              </a:spcBef>
            </a:pPr>
            <a:r>
              <a:rPr sz="1300" b="1" spc="-10" dirty="0">
                <a:latin typeface="Times New Roman" panose="02020603050405020304"/>
                <a:cs typeface="Times New Roman" panose="02020603050405020304"/>
              </a:rPr>
              <a:t>Internet</a:t>
            </a: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100" b="1" dirty="0">
                <a:latin typeface="Times New Roman" panose="02020603050405020304"/>
                <a:cs typeface="Times New Roman" panose="02020603050405020304"/>
              </a:rPr>
              <a:t>Central</a:t>
            </a:r>
            <a:r>
              <a:rPr sz="11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b="1" spc="-10" dirty="0">
                <a:latin typeface="Times New Roman" panose="02020603050405020304"/>
                <a:cs typeface="Times New Roman" panose="02020603050405020304"/>
              </a:rPr>
              <a:t>Manager</a:t>
            </a: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735"/>
              </a:spcBef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1196340" marR="625475" indent="-50800">
              <a:lnSpc>
                <a:spcPts val="1110"/>
              </a:lnSpc>
            </a:pPr>
            <a:r>
              <a:rPr sz="1100" b="1" spc="-10" dirty="0">
                <a:latin typeface="Times New Roman" panose="02020603050405020304"/>
                <a:cs typeface="Times New Roman" panose="02020603050405020304"/>
              </a:rPr>
              <a:t>Manager module</a:t>
            </a:r>
            <a:endParaRPr sz="1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454275" y="6554470"/>
            <a:ext cx="4762500" cy="2292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sz="1400" b="1" dirty="0">
                <a:latin typeface="Times New Roman" panose="02020603050405020304"/>
                <a:cs typeface="Times New Roman" panose="02020603050405020304"/>
              </a:rPr>
              <a:t>Architecture</a:t>
            </a:r>
            <a:r>
              <a:rPr sz="14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4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latin typeface="Times New Roman" panose="02020603050405020304"/>
                <a:cs typeface="Times New Roman" panose="02020603050405020304"/>
              </a:rPr>
              <a:t>Distributed Intrusion</a:t>
            </a:r>
            <a:r>
              <a:rPr sz="14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spc="-10" dirty="0">
                <a:latin typeface="Times New Roman" panose="02020603050405020304"/>
                <a:cs typeface="Times New Roman" panose="02020603050405020304"/>
              </a:rPr>
              <a:t>Detection</a:t>
            </a:r>
            <a:endParaRPr sz="1400" b="1" spc="-10" dirty="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55" name="object 55"/>
          <p:cNvGrpSpPr/>
          <p:nvPr/>
        </p:nvGrpSpPr>
        <p:grpSpPr>
          <a:xfrm rot="0">
            <a:off x="1861185" y="5625465"/>
            <a:ext cx="560705" cy="81280"/>
            <a:chOff x="2518336" y="5393937"/>
            <a:chExt cx="424180" cy="66675"/>
          </a:xfrm>
        </p:grpSpPr>
        <p:sp>
          <p:nvSpPr>
            <p:cNvPr id="56" name="object 56"/>
            <p:cNvSpPr/>
            <p:nvPr/>
          </p:nvSpPr>
          <p:spPr>
            <a:xfrm>
              <a:off x="2518336" y="5426789"/>
              <a:ext cx="424180" cy="0"/>
            </a:xfrm>
            <a:custGeom>
              <a:avLst/>
              <a:gdLst/>
              <a:ahLst/>
              <a:cxnLst/>
              <a:rect l="l" t="t" r="r" b="b"/>
              <a:pathLst>
                <a:path w="424180">
                  <a:moveTo>
                    <a:pt x="0" y="0"/>
                  </a:moveTo>
                  <a:lnTo>
                    <a:pt x="0" y="0"/>
                  </a:lnTo>
                  <a:lnTo>
                    <a:pt x="423760" y="0"/>
                  </a:lnTo>
                </a:path>
              </a:pathLst>
            </a:custGeom>
            <a:ln w="75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8414" y="5393937"/>
              <a:ext cx="90632" cy="66331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0" y="0"/>
            <a:ext cx="9144000" cy="1039494"/>
            <a:chOff x="0" y="0"/>
            <a:chExt cx="9144000" cy="1039494"/>
          </a:xfrm>
        </p:grpSpPr>
        <p:pic>
          <p:nvPicPr>
            <p:cNvPr id="59" name="object 5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103947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2035" y="83807"/>
              <a:ext cx="5513832" cy="934224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0" y="0"/>
              <a:ext cx="9144000" cy="990600"/>
            </a:xfrm>
            <a:custGeom>
              <a:avLst/>
              <a:gdLst/>
              <a:ahLst/>
              <a:cxnLst/>
              <a:rect l="l" t="t" r="r" b="b"/>
              <a:pathLst>
                <a:path w="9144000" h="990600">
                  <a:moveTo>
                    <a:pt x="9144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9144000" y="990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7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>
            <a:spLocks noGrp="1"/>
          </p:cNvSpPr>
          <p:nvPr>
            <p:ph type="title"/>
          </p:nvPr>
        </p:nvSpPr>
        <p:spPr>
          <a:xfrm>
            <a:off x="775335" y="-31115"/>
            <a:ext cx="7265035" cy="724535"/>
          </a:xfrm>
          <a:prstGeom prst="rect">
            <a:avLst/>
          </a:prstGeom>
        </p:spPr>
        <p:txBody>
          <a:bodyPr vert="horz" wrap="square" lIns="0" tIns="232714" rIns="0" bIns="0" rtlCol="0">
            <a:spAutoFit/>
          </a:bodyPr>
          <a:lstStyle/>
          <a:p>
            <a:pPr marL="995045">
              <a:lnSpc>
                <a:spcPct val="100000"/>
              </a:lnSpc>
              <a:spcBef>
                <a:spcPts val="100"/>
              </a:spcBef>
            </a:pPr>
            <a:r>
              <a:rPr dirty="0"/>
              <a:t>Distributed</a:t>
            </a:r>
            <a:r>
              <a:rPr spc="-60" dirty="0"/>
              <a:t> </a:t>
            </a:r>
            <a:r>
              <a:rPr dirty="0"/>
              <a:t>HIDS</a:t>
            </a:r>
            <a:r>
              <a:rPr spc="-10" dirty="0"/>
              <a:t> deployment</a:t>
            </a:r>
            <a:endParaRPr spc="-10" dirty="0"/>
          </a:p>
        </p:txBody>
      </p:sp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65"/>
              </a:lnSpc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63" name="object 63"/>
          <p:cNvSpPr txBox="1"/>
          <p:nvPr/>
        </p:nvSpPr>
        <p:spPr>
          <a:xfrm>
            <a:off x="212852" y="1044066"/>
            <a:ext cx="7306309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</a:tabLst>
            </a:pP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Can</a:t>
            </a:r>
            <a:r>
              <a:rPr sz="24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put</a:t>
            </a:r>
            <a:r>
              <a:rPr sz="2400" spc="-1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HIDS</a:t>
            </a:r>
            <a:r>
              <a:rPr sz="2400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agents</a:t>
            </a:r>
            <a:r>
              <a:rPr sz="2400" spc="-1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on</a:t>
            </a:r>
            <a:r>
              <a:rPr sz="2400" spc="-1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many</a:t>
            </a:r>
            <a:r>
              <a:rPr sz="2400" spc="-2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systems,</a:t>
            </a:r>
            <a:r>
              <a:rPr sz="24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manage</a:t>
            </a:r>
            <a:r>
              <a:rPr sz="2400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0" dirty="0">
                <a:latin typeface="Times New Roman" panose="02020603050405020304" charset="0"/>
                <a:cs typeface="Times New Roman" panose="02020603050405020304" charset="0"/>
              </a:rPr>
              <a:t>centrally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4A506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112264" y="172212"/>
            <a:ext cx="7031990" cy="2275840"/>
            <a:chOff x="2112264" y="172212"/>
            <a:chExt cx="7031990" cy="227584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112264" y="172212"/>
              <a:ext cx="3631691" cy="15392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1936" y="172212"/>
              <a:ext cx="1150607" cy="15392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0536" y="172212"/>
              <a:ext cx="4093463" cy="15392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2316" y="908303"/>
              <a:ext cx="3070860" cy="153923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09800" y="172085"/>
            <a:ext cx="6729730" cy="159639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952625" marR="5080" indent="-1940560">
              <a:lnSpc>
                <a:spcPts val="5800"/>
              </a:lnSpc>
              <a:spcBef>
                <a:spcPts val="860"/>
              </a:spcBef>
            </a:pPr>
            <a:r>
              <a:rPr sz="6000" b="0" spc="-20" dirty="0">
                <a:solidFill>
                  <a:srgbClr val="FFB81D"/>
                </a:solidFill>
                <a:latin typeface="Times New Roman" panose="02020603050405020304" charset="0"/>
                <a:cs typeface="Times New Roman" panose="02020603050405020304" charset="0"/>
              </a:rPr>
              <a:t>Network-</a:t>
            </a:r>
            <a:r>
              <a:rPr sz="6000" b="0" dirty="0">
                <a:solidFill>
                  <a:srgbClr val="FFB81D"/>
                </a:solidFill>
                <a:latin typeface="Times New Roman" panose="02020603050405020304" charset="0"/>
                <a:cs typeface="Times New Roman" panose="02020603050405020304" charset="0"/>
              </a:rPr>
              <a:t>Based</a:t>
            </a:r>
            <a:r>
              <a:rPr sz="6000" b="0" spc="55" dirty="0">
                <a:solidFill>
                  <a:srgbClr val="FFB81D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6000" b="0" spc="-25" dirty="0">
                <a:solidFill>
                  <a:srgbClr val="FFB81D"/>
                </a:solidFill>
                <a:latin typeface="Times New Roman" panose="02020603050405020304" charset="0"/>
                <a:cs typeface="Times New Roman" panose="02020603050405020304" charset="0"/>
              </a:rPr>
              <a:t>IDS </a:t>
            </a:r>
            <a:r>
              <a:rPr sz="6000" b="0" spc="-10" dirty="0">
                <a:solidFill>
                  <a:srgbClr val="FFB81D"/>
                </a:solidFill>
                <a:latin typeface="Times New Roman" panose="02020603050405020304" charset="0"/>
                <a:cs typeface="Times New Roman" panose="02020603050405020304" charset="0"/>
              </a:rPr>
              <a:t>(NIDS)</a:t>
            </a:r>
            <a:endParaRPr sz="6000" b="0" spc="-10" dirty="0">
              <a:solidFill>
                <a:srgbClr val="FFB81D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10"/>
            <a:ext cx="1894853" cy="196607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2550" y="2240915"/>
            <a:ext cx="9019540" cy="435292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0"/>
              </a:spcBef>
              <a:buFont typeface="Arial" panose="020B0604020202020204"/>
              <a:buChar char="•"/>
              <a:tabLst>
                <a:tab pos="354965" algn="l"/>
              </a:tabLst>
            </a:pPr>
            <a:r>
              <a:rPr sz="2800" b="1" spc="-2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Monitors</a:t>
            </a:r>
            <a:r>
              <a:rPr sz="2800" b="1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b="1" spc="-2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traffic</a:t>
            </a:r>
            <a:r>
              <a:rPr sz="2800" b="1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at</a:t>
            </a:r>
            <a:r>
              <a:rPr sz="2800" spc="-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selected</a:t>
            </a:r>
            <a:r>
              <a:rPr sz="28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points</a:t>
            </a:r>
            <a:r>
              <a:rPr sz="2800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on</a:t>
            </a:r>
            <a:r>
              <a:rPr sz="28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2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8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network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L="354965" indent="-342265">
              <a:lnSpc>
                <a:spcPct val="100000"/>
              </a:lnSpc>
              <a:spcBef>
                <a:spcPts val="580"/>
              </a:spcBef>
              <a:buFont typeface="Arial" panose="020B0604020202020204"/>
              <a:buChar char="•"/>
              <a:tabLst>
                <a:tab pos="354965" algn="l"/>
              </a:tabLst>
            </a:pPr>
            <a:r>
              <a:rPr sz="2800" b="1" spc="-2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Examines</a:t>
            </a:r>
            <a:r>
              <a:rPr sz="2800" b="1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b="1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traffic</a:t>
            </a:r>
            <a:r>
              <a:rPr sz="2800" b="1" spc="-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packet</a:t>
            </a:r>
            <a:r>
              <a:rPr sz="28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by</a:t>
            </a:r>
            <a:r>
              <a:rPr sz="28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packet</a:t>
            </a:r>
            <a:r>
              <a:rPr sz="28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2800" spc="-1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real</a:t>
            </a:r>
            <a:r>
              <a:rPr sz="2800" spc="-1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time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L="756285" marR="728980" lvl="1" indent="-287020">
              <a:lnSpc>
                <a:spcPct val="100000"/>
              </a:lnSpc>
              <a:spcBef>
                <a:spcPts val="390"/>
              </a:spcBef>
              <a:buFont typeface="Courier New" panose="02070309020205020404"/>
              <a:buChar char="o"/>
              <a:tabLst>
                <a:tab pos="756285" algn="l"/>
              </a:tabLst>
            </a:pPr>
            <a:r>
              <a:rPr sz="18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May</a:t>
            </a:r>
            <a:r>
              <a:rPr sz="18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examine</a:t>
            </a:r>
            <a:r>
              <a:rPr sz="18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network,</a:t>
            </a:r>
            <a:r>
              <a:rPr sz="18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transport,</a:t>
            </a:r>
            <a:r>
              <a:rPr sz="18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and/or</a:t>
            </a:r>
            <a:r>
              <a:rPr sz="18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application-</a:t>
            </a:r>
            <a:r>
              <a:rPr sz="18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level</a:t>
            </a:r>
            <a:r>
              <a:rPr sz="18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protocol activity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354965" indent="-342265">
              <a:lnSpc>
                <a:spcPct val="100000"/>
              </a:lnSpc>
              <a:spcBef>
                <a:spcPts val="570"/>
              </a:spcBef>
              <a:buFont typeface="Arial" panose="020B0604020202020204"/>
              <a:buChar char="•"/>
              <a:tabLst>
                <a:tab pos="354965" algn="l"/>
              </a:tabLst>
            </a:pPr>
            <a:r>
              <a:rPr sz="2800" b="1" spc="-1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Comprised</a:t>
            </a:r>
            <a:r>
              <a:rPr sz="2800" b="1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b="1" spc="-3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2800" spc="-3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: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L="756285" lvl="1" indent="-286385">
              <a:lnSpc>
                <a:spcPct val="100000"/>
              </a:lnSpc>
              <a:spcBef>
                <a:spcPts val="390"/>
              </a:spcBef>
              <a:buFont typeface="Courier New" panose="02070309020205020404"/>
              <a:buChar char="o"/>
              <a:tabLst>
                <a:tab pos="756285" algn="l"/>
              </a:tabLst>
            </a:pPr>
            <a:r>
              <a:rPr sz="1800" spc="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number</a:t>
            </a:r>
            <a:r>
              <a:rPr sz="18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sensors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756285" lvl="1" indent="-286385">
              <a:lnSpc>
                <a:spcPct val="100000"/>
              </a:lnSpc>
              <a:spcBef>
                <a:spcPts val="390"/>
              </a:spcBef>
              <a:buFont typeface="Courier New" panose="02070309020205020404"/>
              <a:buChar char="o"/>
              <a:tabLst>
                <a:tab pos="756285" algn="l"/>
              </a:tabLst>
            </a:pPr>
            <a:r>
              <a:rPr sz="18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One</a:t>
            </a:r>
            <a:r>
              <a:rPr sz="180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18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more</a:t>
            </a:r>
            <a:r>
              <a:rPr sz="180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management</a:t>
            </a:r>
            <a:r>
              <a:rPr sz="18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servers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lvl="1">
              <a:lnSpc>
                <a:spcPct val="100000"/>
              </a:lnSpc>
              <a:buClr>
                <a:srgbClr val="FFFFFF"/>
              </a:buClr>
              <a:buFont typeface="Courier New" panose="02070309020205020404"/>
              <a:buChar char="o"/>
            </a:pPr>
            <a:endParaRPr sz="1800">
              <a:latin typeface="Verdana" panose="020B0604030504040204"/>
              <a:cs typeface="Verdana" panose="020B0604030504040204"/>
            </a:endParaRPr>
          </a:p>
          <a:p>
            <a:pPr marL="355600" marR="5080" indent="-342900">
              <a:lnSpc>
                <a:spcPct val="100000"/>
              </a:lnSpc>
              <a:buFont typeface="Arial" panose="020B0604020202020204"/>
              <a:buChar char="•"/>
              <a:tabLst>
                <a:tab pos="355600" algn="l"/>
              </a:tabLst>
            </a:pPr>
            <a:r>
              <a:rPr sz="28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Analysis</a:t>
            </a:r>
            <a:r>
              <a:rPr sz="2800" spc="-1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2800" spc="-1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traffic</a:t>
            </a:r>
            <a:r>
              <a:rPr sz="2800" spc="-1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patterns</a:t>
            </a:r>
            <a:r>
              <a:rPr sz="28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may</a:t>
            </a:r>
            <a:r>
              <a:rPr sz="2800" spc="-1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be</a:t>
            </a:r>
            <a:r>
              <a:rPr sz="2800" spc="-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done</a:t>
            </a:r>
            <a:r>
              <a:rPr sz="2800" spc="-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at</a:t>
            </a:r>
            <a:r>
              <a:rPr sz="28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28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sensor,</a:t>
            </a:r>
            <a:r>
              <a:rPr sz="28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28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management</a:t>
            </a:r>
            <a:r>
              <a:rPr sz="28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server</a:t>
            </a:r>
            <a:r>
              <a:rPr sz="2800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or </a:t>
            </a:r>
            <a:r>
              <a:rPr sz="2800" spc="2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8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combination</a:t>
            </a:r>
            <a:r>
              <a:rPr sz="2800" spc="-1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of </a:t>
            </a:r>
            <a:r>
              <a:rPr sz="28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28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two</a:t>
            </a:r>
            <a:endParaRPr sz="2800" spc="-25" dirty="0">
              <a:solidFill>
                <a:srgbClr val="FFFFFF"/>
              </a:solidFill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1753" y="218821"/>
            <a:ext cx="7861300" cy="6419215"/>
            <a:chOff x="611123" y="188976"/>
            <a:chExt cx="7861300" cy="6419215"/>
          </a:xfrm>
        </p:grpSpPr>
        <p:sp>
          <p:nvSpPr>
            <p:cNvPr id="3" name="object 3"/>
            <p:cNvSpPr/>
            <p:nvPr/>
          </p:nvSpPr>
          <p:spPr>
            <a:xfrm>
              <a:off x="611123" y="188976"/>
              <a:ext cx="7861300" cy="6419215"/>
            </a:xfrm>
            <a:custGeom>
              <a:avLst/>
              <a:gdLst/>
              <a:ahLst/>
              <a:cxnLst/>
              <a:rect l="l" t="t" r="r" b="b"/>
              <a:pathLst>
                <a:path w="7861300" h="6419215">
                  <a:moveTo>
                    <a:pt x="7860792" y="0"/>
                  </a:moveTo>
                  <a:lnTo>
                    <a:pt x="0" y="0"/>
                  </a:lnTo>
                  <a:lnTo>
                    <a:pt x="0" y="6419088"/>
                  </a:lnTo>
                  <a:lnTo>
                    <a:pt x="7860792" y="6419088"/>
                  </a:lnTo>
                  <a:lnTo>
                    <a:pt x="7860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685872" y="2772431"/>
              <a:ext cx="494665" cy="1356995"/>
            </a:xfrm>
            <a:custGeom>
              <a:avLst/>
              <a:gdLst/>
              <a:ahLst/>
              <a:cxnLst/>
              <a:rect l="l" t="t" r="r" b="b"/>
              <a:pathLst>
                <a:path w="494664" h="1356995">
                  <a:moveTo>
                    <a:pt x="494297" y="0"/>
                  </a:moveTo>
                  <a:lnTo>
                    <a:pt x="0" y="282046"/>
                  </a:lnTo>
                  <a:lnTo>
                    <a:pt x="0" y="1356386"/>
                  </a:lnTo>
                  <a:lnTo>
                    <a:pt x="494297" y="1074483"/>
                  </a:lnTo>
                  <a:lnTo>
                    <a:pt x="494297" y="0"/>
                  </a:lnTo>
                  <a:close/>
                </a:path>
              </a:pathLst>
            </a:custGeom>
            <a:solidFill>
              <a:srgbClr val="33B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85872" y="2772431"/>
              <a:ext cx="494665" cy="1356995"/>
            </a:xfrm>
            <a:custGeom>
              <a:avLst/>
              <a:gdLst/>
              <a:ahLst/>
              <a:cxnLst/>
              <a:rect l="l" t="t" r="r" b="b"/>
              <a:pathLst>
                <a:path w="494664" h="1356995">
                  <a:moveTo>
                    <a:pt x="494297" y="1074483"/>
                  </a:moveTo>
                  <a:lnTo>
                    <a:pt x="494297" y="0"/>
                  </a:lnTo>
                  <a:lnTo>
                    <a:pt x="0" y="282046"/>
                  </a:lnTo>
                  <a:lnTo>
                    <a:pt x="0" y="1356386"/>
                  </a:lnTo>
                  <a:lnTo>
                    <a:pt x="494297" y="1074483"/>
                  </a:lnTo>
                  <a:close/>
                </a:path>
              </a:pathLst>
            </a:custGeom>
            <a:ln w="282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97428" y="2364983"/>
              <a:ext cx="1188720" cy="1764030"/>
            </a:xfrm>
            <a:custGeom>
              <a:avLst/>
              <a:gdLst/>
              <a:ahLst/>
              <a:cxnLst/>
              <a:rect l="l" t="t" r="r" b="b"/>
              <a:pathLst>
                <a:path w="1188720" h="1764029">
                  <a:moveTo>
                    <a:pt x="0" y="0"/>
                  </a:moveTo>
                  <a:lnTo>
                    <a:pt x="0" y="1074483"/>
                  </a:lnTo>
                  <a:lnTo>
                    <a:pt x="1188444" y="1763835"/>
                  </a:lnTo>
                  <a:lnTo>
                    <a:pt x="1188444" y="6894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D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497428" y="2364983"/>
              <a:ext cx="1188720" cy="1764030"/>
            </a:xfrm>
            <a:custGeom>
              <a:avLst/>
              <a:gdLst/>
              <a:ahLst/>
              <a:cxnLst/>
              <a:rect l="l" t="t" r="r" b="b"/>
              <a:pathLst>
                <a:path w="1188720" h="1764029">
                  <a:moveTo>
                    <a:pt x="0" y="1074483"/>
                  </a:moveTo>
                  <a:lnTo>
                    <a:pt x="0" y="0"/>
                  </a:lnTo>
                  <a:lnTo>
                    <a:pt x="1188444" y="689495"/>
                  </a:lnTo>
                  <a:lnTo>
                    <a:pt x="1188444" y="1763835"/>
                  </a:lnTo>
                  <a:lnTo>
                    <a:pt x="0" y="1074483"/>
                  </a:lnTo>
                  <a:close/>
                </a:path>
              </a:pathLst>
            </a:custGeom>
            <a:ln w="282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85872" y="3862896"/>
              <a:ext cx="467359" cy="325755"/>
            </a:xfrm>
            <a:custGeom>
              <a:avLst/>
              <a:gdLst/>
              <a:ahLst/>
              <a:cxnLst/>
              <a:rect l="l" t="t" r="r" b="b"/>
              <a:pathLst>
                <a:path w="467360" h="325754">
                  <a:moveTo>
                    <a:pt x="467084" y="0"/>
                  </a:moveTo>
                  <a:lnTo>
                    <a:pt x="0" y="265921"/>
                  </a:lnTo>
                  <a:lnTo>
                    <a:pt x="0" y="325239"/>
                  </a:lnTo>
                  <a:lnTo>
                    <a:pt x="467084" y="59317"/>
                  </a:lnTo>
                  <a:lnTo>
                    <a:pt x="467084" y="0"/>
                  </a:lnTo>
                  <a:close/>
                </a:path>
              </a:pathLst>
            </a:custGeom>
            <a:solidFill>
              <a:srgbClr val="33B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85872" y="3862896"/>
              <a:ext cx="467359" cy="325755"/>
            </a:xfrm>
            <a:custGeom>
              <a:avLst/>
              <a:gdLst/>
              <a:ahLst/>
              <a:cxnLst/>
              <a:rect l="l" t="t" r="r" b="b"/>
              <a:pathLst>
                <a:path w="467360" h="325754">
                  <a:moveTo>
                    <a:pt x="467084" y="0"/>
                  </a:moveTo>
                  <a:lnTo>
                    <a:pt x="467084" y="59317"/>
                  </a:lnTo>
                  <a:lnTo>
                    <a:pt x="0" y="325239"/>
                  </a:lnTo>
                  <a:lnTo>
                    <a:pt x="0" y="265921"/>
                  </a:lnTo>
                  <a:lnTo>
                    <a:pt x="467084" y="0"/>
                  </a:lnTo>
                  <a:close/>
                </a:path>
              </a:pathLst>
            </a:custGeom>
            <a:ln w="282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528817" y="3457607"/>
              <a:ext cx="1157605" cy="730885"/>
            </a:xfrm>
            <a:custGeom>
              <a:avLst/>
              <a:gdLst/>
              <a:ahLst/>
              <a:cxnLst/>
              <a:rect l="l" t="t" r="r" b="b"/>
              <a:pathLst>
                <a:path w="1157604" h="730885">
                  <a:moveTo>
                    <a:pt x="0" y="0"/>
                  </a:moveTo>
                  <a:lnTo>
                    <a:pt x="0" y="59317"/>
                  </a:lnTo>
                  <a:lnTo>
                    <a:pt x="1157055" y="730528"/>
                  </a:lnTo>
                  <a:lnTo>
                    <a:pt x="1157055" y="671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D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528817" y="3457607"/>
              <a:ext cx="1157605" cy="730885"/>
            </a:xfrm>
            <a:custGeom>
              <a:avLst/>
              <a:gdLst/>
              <a:ahLst/>
              <a:cxnLst/>
              <a:rect l="l" t="t" r="r" b="b"/>
              <a:pathLst>
                <a:path w="1157604" h="730885">
                  <a:moveTo>
                    <a:pt x="0" y="0"/>
                  </a:moveTo>
                  <a:lnTo>
                    <a:pt x="0" y="59317"/>
                  </a:lnTo>
                  <a:lnTo>
                    <a:pt x="1157055" y="730528"/>
                  </a:lnTo>
                  <a:lnTo>
                    <a:pt x="1157055" y="671210"/>
                  </a:lnTo>
                  <a:lnTo>
                    <a:pt x="0" y="0"/>
                  </a:lnTo>
                  <a:close/>
                </a:path>
              </a:pathLst>
            </a:custGeom>
            <a:ln w="282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497428" y="2082648"/>
              <a:ext cx="1682750" cy="972185"/>
            </a:xfrm>
            <a:custGeom>
              <a:avLst/>
              <a:gdLst/>
              <a:ahLst/>
              <a:cxnLst/>
              <a:rect l="l" t="t" r="r" b="b"/>
              <a:pathLst>
                <a:path w="1682750" h="972185">
                  <a:moveTo>
                    <a:pt x="494297" y="0"/>
                  </a:moveTo>
                  <a:lnTo>
                    <a:pt x="0" y="282334"/>
                  </a:lnTo>
                  <a:lnTo>
                    <a:pt x="1188444" y="971829"/>
                  </a:lnTo>
                  <a:lnTo>
                    <a:pt x="1682741" y="689783"/>
                  </a:lnTo>
                  <a:lnTo>
                    <a:pt x="494297" y="0"/>
                  </a:lnTo>
                  <a:close/>
                </a:path>
              </a:pathLst>
            </a:custGeom>
            <a:solidFill>
              <a:srgbClr val="CAED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497428" y="2082648"/>
              <a:ext cx="1682750" cy="972185"/>
            </a:xfrm>
            <a:custGeom>
              <a:avLst/>
              <a:gdLst/>
              <a:ahLst/>
              <a:cxnLst/>
              <a:rect l="l" t="t" r="r" b="b"/>
              <a:pathLst>
                <a:path w="1682750" h="972185">
                  <a:moveTo>
                    <a:pt x="494297" y="0"/>
                  </a:moveTo>
                  <a:lnTo>
                    <a:pt x="1682741" y="689783"/>
                  </a:lnTo>
                  <a:lnTo>
                    <a:pt x="1188444" y="971829"/>
                  </a:lnTo>
                  <a:lnTo>
                    <a:pt x="0" y="282334"/>
                  </a:lnTo>
                  <a:lnTo>
                    <a:pt x="494297" y="0"/>
                  </a:lnTo>
                  <a:close/>
                </a:path>
              </a:pathLst>
            </a:custGeom>
            <a:ln w="282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551710" y="2332444"/>
              <a:ext cx="1189990" cy="1765300"/>
            </a:xfrm>
            <a:custGeom>
              <a:avLst/>
              <a:gdLst/>
              <a:ahLst/>
              <a:cxnLst/>
              <a:rect l="l" t="t" r="r" b="b"/>
              <a:pathLst>
                <a:path w="1189989" h="1765300">
                  <a:moveTo>
                    <a:pt x="0" y="0"/>
                  </a:moveTo>
                  <a:lnTo>
                    <a:pt x="1189596" y="689495"/>
                  </a:lnTo>
                  <a:lnTo>
                    <a:pt x="1189596" y="1764986"/>
                  </a:lnTo>
                </a:path>
                <a:path w="1189989" h="1765300">
                  <a:moveTo>
                    <a:pt x="353480" y="265921"/>
                  </a:moveTo>
                  <a:lnTo>
                    <a:pt x="353480" y="265921"/>
                  </a:lnTo>
                  <a:lnTo>
                    <a:pt x="353480" y="1340405"/>
                  </a:lnTo>
                </a:path>
                <a:path w="1189989" h="1765300">
                  <a:moveTo>
                    <a:pt x="657287" y="445457"/>
                  </a:moveTo>
                  <a:lnTo>
                    <a:pt x="657287" y="445457"/>
                  </a:lnTo>
                  <a:lnTo>
                    <a:pt x="657287" y="1519797"/>
                  </a:lnTo>
                </a:path>
                <a:path w="1189989" h="1765300">
                  <a:moveTo>
                    <a:pt x="260611" y="1253876"/>
                  </a:moveTo>
                  <a:lnTo>
                    <a:pt x="260611" y="488650"/>
                  </a:lnTo>
                  <a:lnTo>
                    <a:pt x="37867" y="358929"/>
                  </a:lnTo>
                  <a:lnTo>
                    <a:pt x="37867" y="1123003"/>
                  </a:lnTo>
                  <a:lnTo>
                    <a:pt x="260611" y="1253876"/>
                  </a:lnTo>
                  <a:close/>
                </a:path>
                <a:path w="1189989" h="1765300">
                  <a:moveTo>
                    <a:pt x="1004432" y="1687384"/>
                  </a:moveTo>
                  <a:lnTo>
                    <a:pt x="1004432" y="922878"/>
                  </a:lnTo>
                  <a:lnTo>
                    <a:pt x="781689" y="792437"/>
                  </a:lnTo>
                  <a:lnTo>
                    <a:pt x="781689" y="1557663"/>
                  </a:lnTo>
                  <a:lnTo>
                    <a:pt x="1004432" y="1687384"/>
                  </a:lnTo>
                  <a:close/>
                </a:path>
              </a:pathLst>
            </a:custGeom>
            <a:ln w="139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70150" y="2515665"/>
              <a:ext cx="154467" cy="2258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8629" y="2689731"/>
              <a:ext cx="154467" cy="22486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9090" y="2944854"/>
              <a:ext cx="155763" cy="2245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1702" y="2840904"/>
              <a:ext cx="107960" cy="8751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37253" y="2444542"/>
              <a:ext cx="105801" cy="8722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780902" y="3073771"/>
              <a:ext cx="354330" cy="353060"/>
            </a:xfrm>
            <a:custGeom>
              <a:avLst/>
              <a:gdLst/>
              <a:ahLst/>
              <a:cxnLst/>
              <a:rect l="l" t="t" r="r" b="b"/>
              <a:pathLst>
                <a:path w="354329" h="353060">
                  <a:moveTo>
                    <a:pt x="177676" y="0"/>
                  </a:moveTo>
                  <a:lnTo>
                    <a:pt x="130618" y="6304"/>
                  </a:lnTo>
                  <a:lnTo>
                    <a:pt x="88224" y="24091"/>
                  </a:lnTo>
                  <a:lnTo>
                    <a:pt x="52230" y="51668"/>
                  </a:lnTo>
                  <a:lnTo>
                    <a:pt x="24370" y="87344"/>
                  </a:lnTo>
                  <a:lnTo>
                    <a:pt x="6381" y="129427"/>
                  </a:lnTo>
                  <a:lnTo>
                    <a:pt x="0" y="176225"/>
                  </a:lnTo>
                  <a:lnTo>
                    <a:pt x="6381" y="223172"/>
                  </a:lnTo>
                  <a:lnTo>
                    <a:pt x="24370" y="265297"/>
                  </a:lnTo>
                  <a:lnTo>
                    <a:pt x="52230" y="300943"/>
                  </a:lnTo>
                  <a:lnTo>
                    <a:pt x="88224" y="328454"/>
                  </a:lnTo>
                  <a:lnTo>
                    <a:pt x="130618" y="346175"/>
                  </a:lnTo>
                  <a:lnTo>
                    <a:pt x="177676" y="352450"/>
                  </a:lnTo>
                  <a:lnTo>
                    <a:pt x="224477" y="346175"/>
                  </a:lnTo>
                  <a:lnTo>
                    <a:pt x="266562" y="328454"/>
                  </a:lnTo>
                  <a:lnTo>
                    <a:pt x="302240" y="300943"/>
                  </a:lnTo>
                  <a:lnTo>
                    <a:pt x="329819" y="265297"/>
                  </a:lnTo>
                  <a:lnTo>
                    <a:pt x="347607" y="223172"/>
                  </a:lnTo>
                  <a:lnTo>
                    <a:pt x="353912" y="176225"/>
                  </a:lnTo>
                  <a:lnTo>
                    <a:pt x="347607" y="129427"/>
                  </a:lnTo>
                  <a:lnTo>
                    <a:pt x="329819" y="87344"/>
                  </a:lnTo>
                  <a:lnTo>
                    <a:pt x="302240" y="51668"/>
                  </a:lnTo>
                  <a:lnTo>
                    <a:pt x="266562" y="24091"/>
                  </a:lnTo>
                  <a:lnTo>
                    <a:pt x="224477" y="6304"/>
                  </a:lnTo>
                  <a:lnTo>
                    <a:pt x="177676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780902" y="3073771"/>
              <a:ext cx="354330" cy="353060"/>
            </a:xfrm>
            <a:custGeom>
              <a:avLst/>
              <a:gdLst/>
              <a:ahLst/>
              <a:cxnLst/>
              <a:rect l="l" t="t" r="r" b="b"/>
              <a:pathLst>
                <a:path w="354329" h="353060">
                  <a:moveTo>
                    <a:pt x="177676" y="352450"/>
                  </a:moveTo>
                  <a:lnTo>
                    <a:pt x="224477" y="346175"/>
                  </a:lnTo>
                  <a:lnTo>
                    <a:pt x="266562" y="328454"/>
                  </a:lnTo>
                  <a:lnTo>
                    <a:pt x="302240" y="300943"/>
                  </a:lnTo>
                  <a:lnTo>
                    <a:pt x="329819" y="265297"/>
                  </a:lnTo>
                  <a:lnTo>
                    <a:pt x="347607" y="223172"/>
                  </a:lnTo>
                  <a:lnTo>
                    <a:pt x="353912" y="176225"/>
                  </a:lnTo>
                  <a:lnTo>
                    <a:pt x="347607" y="129427"/>
                  </a:lnTo>
                  <a:lnTo>
                    <a:pt x="329819" y="87344"/>
                  </a:lnTo>
                  <a:lnTo>
                    <a:pt x="302240" y="51668"/>
                  </a:lnTo>
                  <a:lnTo>
                    <a:pt x="266562" y="24091"/>
                  </a:lnTo>
                  <a:lnTo>
                    <a:pt x="224477" y="6304"/>
                  </a:lnTo>
                  <a:lnTo>
                    <a:pt x="177676" y="0"/>
                  </a:lnTo>
                  <a:lnTo>
                    <a:pt x="130618" y="6304"/>
                  </a:lnTo>
                  <a:lnTo>
                    <a:pt x="88224" y="24091"/>
                  </a:lnTo>
                  <a:lnTo>
                    <a:pt x="52230" y="51668"/>
                  </a:lnTo>
                  <a:lnTo>
                    <a:pt x="24370" y="87344"/>
                  </a:lnTo>
                  <a:lnTo>
                    <a:pt x="6381" y="129427"/>
                  </a:lnTo>
                  <a:lnTo>
                    <a:pt x="0" y="176225"/>
                  </a:lnTo>
                  <a:lnTo>
                    <a:pt x="6381" y="223172"/>
                  </a:lnTo>
                  <a:lnTo>
                    <a:pt x="24370" y="265297"/>
                  </a:lnTo>
                  <a:lnTo>
                    <a:pt x="52230" y="300943"/>
                  </a:lnTo>
                  <a:lnTo>
                    <a:pt x="88224" y="328454"/>
                  </a:lnTo>
                  <a:lnTo>
                    <a:pt x="130618" y="346175"/>
                  </a:lnTo>
                  <a:lnTo>
                    <a:pt x="177676" y="352450"/>
                  </a:lnTo>
                  <a:close/>
                </a:path>
              </a:pathLst>
            </a:custGeom>
            <a:ln w="5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793141" y="3084856"/>
              <a:ext cx="329565" cy="330835"/>
            </a:xfrm>
            <a:custGeom>
              <a:avLst/>
              <a:gdLst/>
              <a:ahLst/>
              <a:cxnLst/>
              <a:rect l="l" t="t" r="r" b="b"/>
              <a:pathLst>
                <a:path w="329564" h="330835">
                  <a:moveTo>
                    <a:pt x="165437" y="330566"/>
                  </a:moveTo>
                  <a:lnTo>
                    <a:pt x="209132" y="324611"/>
                  </a:lnTo>
                  <a:lnTo>
                    <a:pt x="248335" y="307834"/>
                  </a:lnTo>
                  <a:lnTo>
                    <a:pt x="281506" y="281866"/>
                  </a:lnTo>
                  <a:lnTo>
                    <a:pt x="307107" y="248340"/>
                  </a:lnTo>
                  <a:lnTo>
                    <a:pt x="323596" y="208887"/>
                  </a:lnTo>
                  <a:lnTo>
                    <a:pt x="329435" y="165139"/>
                  </a:lnTo>
                  <a:lnTo>
                    <a:pt x="323596" y="121362"/>
                  </a:lnTo>
                  <a:lnTo>
                    <a:pt x="307107" y="81948"/>
                  </a:lnTo>
                  <a:lnTo>
                    <a:pt x="281506" y="48501"/>
                  </a:lnTo>
                  <a:lnTo>
                    <a:pt x="248335" y="22625"/>
                  </a:lnTo>
                  <a:lnTo>
                    <a:pt x="209132" y="5923"/>
                  </a:lnTo>
                  <a:lnTo>
                    <a:pt x="165437" y="0"/>
                  </a:lnTo>
                  <a:lnTo>
                    <a:pt x="121186" y="5923"/>
                  </a:lnTo>
                  <a:lnTo>
                    <a:pt x="81590" y="22625"/>
                  </a:lnTo>
                  <a:lnTo>
                    <a:pt x="48162" y="48501"/>
                  </a:lnTo>
                  <a:lnTo>
                    <a:pt x="22413" y="81948"/>
                  </a:lnTo>
                  <a:lnTo>
                    <a:pt x="5855" y="121362"/>
                  </a:lnTo>
                  <a:lnTo>
                    <a:pt x="0" y="165139"/>
                  </a:lnTo>
                  <a:lnTo>
                    <a:pt x="5855" y="208887"/>
                  </a:lnTo>
                  <a:lnTo>
                    <a:pt x="22413" y="248340"/>
                  </a:lnTo>
                  <a:lnTo>
                    <a:pt x="48162" y="281866"/>
                  </a:lnTo>
                  <a:lnTo>
                    <a:pt x="81590" y="307834"/>
                  </a:lnTo>
                  <a:lnTo>
                    <a:pt x="121186" y="324611"/>
                  </a:lnTo>
                  <a:lnTo>
                    <a:pt x="165437" y="330566"/>
                  </a:lnTo>
                  <a:close/>
                </a:path>
              </a:pathLst>
            </a:custGeom>
            <a:ln w="3175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804947" y="3097670"/>
              <a:ext cx="306070" cy="306070"/>
            </a:xfrm>
            <a:custGeom>
              <a:avLst/>
              <a:gdLst/>
              <a:ahLst/>
              <a:cxnLst/>
              <a:rect l="l" t="t" r="r" b="b"/>
              <a:pathLst>
                <a:path w="306070" h="306070">
                  <a:moveTo>
                    <a:pt x="153630" y="0"/>
                  </a:moveTo>
                  <a:lnTo>
                    <a:pt x="104866" y="7742"/>
                  </a:lnTo>
                  <a:lnTo>
                    <a:pt x="62667" y="29320"/>
                  </a:lnTo>
                  <a:lnTo>
                    <a:pt x="29487" y="62259"/>
                  </a:lnTo>
                  <a:lnTo>
                    <a:pt x="7780" y="104085"/>
                  </a:lnTo>
                  <a:lnTo>
                    <a:pt x="0" y="152325"/>
                  </a:lnTo>
                  <a:lnTo>
                    <a:pt x="7780" y="200699"/>
                  </a:lnTo>
                  <a:lnTo>
                    <a:pt x="29487" y="242847"/>
                  </a:lnTo>
                  <a:lnTo>
                    <a:pt x="62667" y="276170"/>
                  </a:lnTo>
                  <a:lnTo>
                    <a:pt x="104866" y="298069"/>
                  </a:lnTo>
                  <a:lnTo>
                    <a:pt x="153630" y="305946"/>
                  </a:lnTo>
                  <a:lnTo>
                    <a:pt x="201873" y="298069"/>
                  </a:lnTo>
                  <a:lnTo>
                    <a:pt x="243702" y="276170"/>
                  </a:lnTo>
                  <a:lnTo>
                    <a:pt x="276644" y="242847"/>
                  </a:lnTo>
                  <a:lnTo>
                    <a:pt x="298223" y="200699"/>
                  </a:lnTo>
                  <a:lnTo>
                    <a:pt x="305966" y="152325"/>
                  </a:lnTo>
                  <a:lnTo>
                    <a:pt x="298223" y="104085"/>
                  </a:lnTo>
                  <a:lnTo>
                    <a:pt x="276644" y="62259"/>
                  </a:lnTo>
                  <a:lnTo>
                    <a:pt x="243702" y="29320"/>
                  </a:lnTo>
                  <a:lnTo>
                    <a:pt x="201873" y="7742"/>
                  </a:lnTo>
                  <a:lnTo>
                    <a:pt x="15363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804947" y="3097670"/>
              <a:ext cx="306070" cy="306070"/>
            </a:xfrm>
            <a:custGeom>
              <a:avLst/>
              <a:gdLst/>
              <a:ahLst/>
              <a:cxnLst/>
              <a:rect l="l" t="t" r="r" b="b"/>
              <a:pathLst>
                <a:path w="306070" h="306070">
                  <a:moveTo>
                    <a:pt x="153630" y="305946"/>
                  </a:moveTo>
                  <a:lnTo>
                    <a:pt x="201873" y="298069"/>
                  </a:lnTo>
                  <a:lnTo>
                    <a:pt x="243702" y="276170"/>
                  </a:lnTo>
                  <a:lnTo>
                    <a:pt x="276644" y="242847"/>
                  </a:lnTo>
                  <a:lnTo>
                    <a:pt x="298223" y="200699"/>
                  </a:lnTo>
                  <a:lnTo>
                    <a:pt x="305966" y="152325"/>
                  </a:lnTo>
                  <a:lnTo>
                    <a:pt x="298223" y="104085"/>
                  </a:lnTo>
                  <a:lnTo>
                    <a:pt x="276644" y="62259"/>
                  </a:lnTo>
                  <a:lnTo>
                    <a:pt x="243702" y="29320"/>
                  </a:lnTo>
                  <a:lnTo>
                    <a:pt x="201873" y="7742"/>
                  </a:lnTo>
                  <a:lnTo>
                    <a:pt x="153630" y="0"/>
                  </a:lnTo>
                  <a:lnTo>
                    <a:pt x="104866" y="7742"/>
                  </a:lnTo>
                  <a:lnTo>
                    <a:pt x="62667" y="29320"/>
                  </a:lnTo>
                  <a:lnTo>
                    <a:pt x="29487" y="62259"/>
                  </a:lnTo>
                  <a:lnTo>
                    <a:pt x="7780" y="104085"/>
                  </a:lnTo>
                  <a:lnTo>
                    <a:pt x="0" y="152325"/>
                  </a:lnTo>
                  <a:lnTo>
                    <a:pt x="7780" y="200699"/>
                  </a:lnTo>
                  <a:lnTo>
                    <a:pt x="29487" y="242847"/>
                  </a:lnTo>
                  <a:lnTo>
                    <a:pt x="62667" y="276170"/>
                  </a:lnTo>
                  <a:lnTo>
                    <a:pt x="104866" y="298069"/>
                  </a:lnTo>
                  <a:lnTo>
                    <a:pt x="153630" y="3059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9463" y="3151661"/>
              <a:ext cx="77373" cy="19695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928198" y="3445802"/>
              <a:ext cx="74930" cy="412115"/>
            </a:xfrm>
            <a:custGeom>
              <a:avLst/>
              <a:gdLst/>
              <a:ahLst/>
              <a:cxnLst/>
              <a:rect l="l" t="t" r="r" b="b"/>
              <a:pathLst>
                <a:path w="74929" h="412114">
                  <a:moveTo>
                    <a:pt x="74727" y="0"/>
                  </a:moveTo>
                  <a:lnTo>
                    <a:pt x="0" y="0"/>
                  </a:lnTo>
                  <a:lnTo>
                    <a:pt x="0" y="379229"/>
                  </a:lnTo>
                  <a:lnTo>
                    <a:pt x="11676" y="402389"/>
                  </a:lnTo>
                  <a:lnTo>
                    <a:pt x="37363" y="411821"/>
                  </a:lnTo>
                  <a:lnTo>
                    <a:pt x="63051" y="405246"/>
                  </a:lnTo>
                  <a:lnTo>
                    <a:pt x="74727" y="380381"/>
                  </a:lnTo>
                  <a:lnTo>
                    <a:pt x="747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937845" y="3465094"/>
              <a:ext cx="40640" cy="362585"/>
            </a:xfrm>
            <a:custGeom>
              <a:avLst/>
              <a:gdLst/>
              <a:ahLst/>
              <a:cxnLst/>
              <a:rect l="l" t="t" r="r" b="b"/>
              <a:pathLst>
                <a:path w="40639" h="362585">
                  <a:moveTo>
                    <a:pt x="40027" y="0"/>
                  </a:moveTo>
                  <a:lnTo>
                    <a:pt x="40027" y="0"/>
                  </a:lnTo>
                  <a:lnTo>
                    <a:pt x="40027" y="362096"/>
                  </a:lnTo>
                </a:path>
                <a:path w="40639" h="362585">
                  <a:moveTo>
                    <a:pt x="0" y="0"/>
                  </a:moveTo>
                  <a:lnTo>
                    <a:pt x="0" y="0"/>
                  </a:lnTo>
                  <a:lnTo>
                    <a:pt x="0" y="362096"/>
                  </a:lnTo>
                </a:path>
                <a:path w="40639" h="362585">
                  <a:moveTo>
                    <a:pt x="18573" y="0"/>
                  </a:moveTo>
                  <a:lnTo>
                    <a:pt x="18573" y="0"/>
                  </a:lnTo>
                  <a:lnTo>
                    <a:pt x="18573" y="362096"/>
                  </a:lnTo>
                </a:path>
                <a:path w="40639" h="362585">
                  <a:moveTo>
                    <a:pt x="0" y="0"/>
                  </a:moveTo>
                  <a:lnTo>
                    <a:pt x="0" y="0"/>
                  </a:lnTo>
                  <a:lnTo>
                    <a:pt x="0" y="362096"/>
                  </a:lnTo>
                </a:path>
                <a:path w="40639" h="362585">
                  <a:moveTo>
                    <a:pt x="18573" y="0"/>
                  </a:moveTo>
                  <a:lnTo>
                    <a:pt x="18573" y="0"/>
                  </a:lnTo>
                  <a:lnTo>
                    <a:pt x="18573" y="362096"/>
                  </a:lnTo>
                </a:path>
                <a:path w="40639" h="362585">
                  <a:moveTo>
                    <a:pt x="8639" y="0"/>
                  </a:moveTo>
                  <a:lnTo>
                    <a:pt x="8639" y="0"/>
                  </a:lnTo>
                  <a:lnTo>
                    <a:pt x="8639" y="362096"/>
                  </a:lnTo>
                </a:path>
              </a:pathLst>
            </a:custGeom>
            <a:ln w="5361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921719" y="3424061"/>
              <a:ext cx="88265" cy="28575"/>
            </a:xfrm>
            <a:custGeom>
              <a:avLst/>
              <a:gdLst/>
              <a:ahLst/>
              <a:cxnLst/>
              <a:rect l="l" t="t" r="r" b="b"/>
              <a:pathLst>
                <a:path w="88264" h="28575">
                  <a:moveTo>
                    <a:pt x="87686" y="0"/>
                  </a:moveTo>
                  <a:lnTo>
                    <a:pt x="0" y="0"/>
                  </a:lnTo>
                  <a:lnTo>
                    <a:pt x="0" y="28219"/>
                  </a:lnTo>
                  <a:lnTo>
                    <a:pt x="87686" y="28219"/>
                  </a:lnTo>
                  <a:lnTo>
                    <a:pt x="87686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921719" y="3424061"/>
              <a:ext cx="88265" cy="28575"/>
            </a:xfrm>
            <a:custGeom>
              <a:avLst/>
              <a:gdLst/>
              <a:ahLst/>
              <a:cxnLst/>
              <a:rect l="l" t="t" r="r" b="b"/>
              <a:pathLst>
                <a:path w="88264" h="28575">
                  <a:moveTo>
                    <a:pt x="0" y="28219"/>
                  </a:moveTo>
                  <a:lnTo>
                    <a:pt x="87686" y="28219"/>
                  </a:lnTo>
                  <a:lnTo>
                    <a:pt x="87686" y="0"/>
                  </a:lnTo>
                  <a:lnTo>
                    <a:pt x="0" y="0"/>
                  </a:lnTo>
                  <a:lnTo>
                    <a:pt x="0" y="28219"/>
                  </a:lnTo>
                  <a:close/>
                </a:path>
              </a:pathLst>
            </a:custGeom>
            <a:ln w="5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396398" y="1268903"/>
              <a:ext cx="6043930" cy="4191000"/>
            </a:xfrm>
            <a:custGeom>
              <a:avLst/>
              <a:gdLst/>
              <a:ahLst/>
              <a:cxnLst/>
              <a:rect l="l" t="t" r="r" b="b"/>
              <a:pathLst>
                <a:path w="6043930" h="4191000">
                  <a:moveTo>
                    <a:pt x="0" y="0"/>
                  </a:moveTo>
                  <a:lnTo>
                    <a:pt x="3097111" y="0"/>
                  </a:lnTo>
                  <a:lnTo>
                    <a:pt x="6043889" y="0"/>
                  </a:lnTo>
                </a:path>
                <a:path w="6043930" h="4191000">
                  <a:moveTo>
                    <a:pt x="3134979" y="3167"/>
                  </a:moveTo>
                  <a:lnTo>
                    <a:pt x="3134979" y="3167"/>
                  </a:lnTo>
                  <a:lnTo>
                    <a:pt x="3134979" y="1365312"/>
                  </a:lnTo>
                </a:path>
                <a:path w="6043930" h="4191000">
                  <a:moveTo>
                    <a:pt x="3134979" y="2828528"/>
                  </a:moveTo>
                  <a:lnTo>
                    <a:pt x="3134979" y="2828528"/>
                  </a:lnTo>
                  <a:lnTo>
                    <a:pt x="3134979" y="4190573"/>
                  </a:lnTo>
                </a:path>
              </a:pathLst>
            </a:custGeom>
            <a:ln w="571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2636086" y="2613554"/>
            <a:ext cx="728980" cy="6483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5880">
              <a:lnSpc>
                <a:spcPts val="2455"/>
              </a:lnSpc>
              <a:spcBef>
                <a:spcPts val="90"/>
              </a:spcBef>
            </a:pPr>
            <a:r>
              <a:rPr sz="2050" b="1" spc="-20" dirty="0">
                <a:latin typeface="Times New Roman" panose="02020603050405020304"/>
                <a:cs typeface="Times New Roman" panose="02020603050405020304"/>
              </a:rPr>
              <a:t>NIDS</a:t>
            </a:r>
            <a:endParaRPr sz="20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455"/>
              </a:lnSpc>
            </a:pPr>
            <a:r>
              <a:rPr sz="2050" b="1" spc="-10" dirty="0">
                <a:latin typeface="Times New Roman" panose="02020603050405020304"/>
                <a:cs typeface="Times New Roman" panose="02020603050405020304"/>
              </a:rPr>
              <a:t>sensor</a:t>
            </a:r>
            <a:endParaRPr sz="2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687920" y="5933929"/>
            <a:ext cx="3566160" cy="326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  <a:tabLst>
                <a:tab pos="1257300" algn="l"/>
              </a:tabLst>
            </a:pPr>
            <a:r>
              <a:rPr sz="2050" b="1" u="sng" dirty="0">
                <a:latin typeface="Times New Roman" panose="02020603050405020304"/>
                <a:cs typeface="Times New Roman" panose="02020603050405020304"/>
              </a:rPr>
              <a:t>Passive</a:t>
            </a:r>
            <a:r>
              <a:rPr sz="2050" b="1" u="sng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u="sng" dirty="0">
                <a:latin typeface="Times New Roman" panose="02020603050405020304"/>
                <a:cs typeface="Times New Roman" panose="02020603050405020304"/>
              </a:rPr>
              <a:t>NIDS</a:t>
            </a:r>
            <a:r>
              <a:rPr sz="2050" b="1" u="sng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u="sng" spc="-10" dirty="0">
                <a:latin typeface="Times New Roman" panose="02020603050405020304"/>
                <a:cs typeface="Times New Roman" panose="02020603050405020304"/>
              </a:rPr>
              <a:t>Sensor</a:t>
            </a:r>
            <a:endParaRPr sz="2050" u="sng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24242" y="604198"/>
            <a:ext cx="135699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b="1" dirty="0">
                <a:latin typeface="Times New Roman" panose="02020603050405020304"/>
                <a:cs typeface="Times New Roman" panose="02020603050405020304"/>
              </a:rPr>
              <a:t>Network</a:t>
            </a:r>
            <a:r>
              <a:rPr sz="1550" b="1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50" b="1" spc="-10" dirty="0">
                <a:latin typeface="Times New Roman" panose="02020603050405020304"/>
                <a:cs typeface="Times New Roman" panose="02020603050405020304"/>
              </a:rPr>
              <a:t>traffic</a:t>
            </a:r>
            <a:endParaRPr sz="15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024494" y="1518438"/>
            <a:ext cx="2331720" cy="5092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260350">
              <a:lnSpc>
                <a:spcPct val="103000"/>
              </a:lnSpc>
              <a:spcBef>
                <a:spcPts val="85"/>
              </a:spcBef>
            </a:pPr>
            <a:r>
              <a:rPr sz="1550" b="1" dirty="0">
                <a:latin typeface="Times New Roman" panose="02020603050405020304"/>
                <a:cs typeface="Times New Roman" panose="02020603050405020304"/>
              </a:rPr>
              <a:t>Monitoring</a:t>
            </a:r>
            <a:r>
              <a:rPr sz="1550" b="1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50" b="1" spc="-10" dirty="0">
                <a:latin typeface="Times New Roman" panose="02020603050405020304"/>
                <a:cs typeface="Times New Roman" panose="02020603050405020304"/>
              </a:rPr>
              <a:t>interface </a:t>
            </a:r>
            <a:r>
              <a:rPr sz="1550" b="1" dirty="0">
                <a:latin typeface="Times New Roman" panose="02020603050405020304"/>
                <a:cs typeface="Times New Roman" panose="02020603050405020304"/>
              </a:rPr>
              <a:t>(no</a:t>
            </a:r>
            <a:r>
              <a:rPr sz="1550" b="1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50" b="1" dirty="0">
                <a:latin typeface="Times New Roman" panose="02020603050405020304"/>
                <a:cs typeface="Times New Roman" panose="02020603050405020304"/>
              </a:rPr>
              <a:t>IP,</a:t>
            </a:r>
            <a:r>
              <a:rPr sz="1550" b="1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50" b="1" dirty="0">
                <a:latin typeface="Times New Roman" panose="02020603050405020304"/>
                <a:cs typeface="Times New Roman" panose="02020603050405020304"/>
              </a:rPr>
              <a:t>promiscuous</a:t>
            </a:r>
            <a:r>
              <a:rPr sz="1550" b="1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50" b="1" spc="-20" dirty="0">
                <a:latin typeface="Times New Roman" panose="02020603050405020304"/>
                <a:cs typeface="Times New Roman" panose="02020603050405020304"/>
              </a:rPr>
              <a:t>mode)</a:t>
            </a:r>
            <a:endParaRPr sz="15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924137" y="4564657"/>
            <a:ext cx="1958975" cy="5092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600710" marR="5080" indent="-588645">
              <a:lnSpc>
                <a:spcPct val="102000"/>
              </a:lnSpc>
              <a:spcBef>
                <a:spcPts val="85"/>
              </a:spcBef>
            </a:pPr>
            <a:r>
              <a:rPr sz="1550" b="1" dirty="0">
                <a:latin typeface="Times New Roman" panose="02020603050405020304"/>
                <a:cs typeface="Times New Roman" panose="02020603050405020304"/>
              </a:rPr>
              <a:t>Management</a:t>
            </a:r>
            <a:r>
              <a:rPr sz="1550" b="1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50" b="1" spc="-10" dirty="0">
                <a:latin typeface="Times New Roman" panose="02020603050405020304"/>
                <a:cs typeface="Times New Roman" panose="02020603050405020304"/>
              </a:rPr>
              <a:t>interface </a:t>
            </a:r>
            <a:r>
              <a:rPr sz="1550" b="1" dirty="0">
                <a:latin typeface="Times New Roman" panose="02020603050405020304"/>
                <a:cs typeface="Times New Roman" panose="02020603050405020304"/>
              </a:rPr>
              <a:t>(with</a:t>
            </a:r>
            <a:r>
              <a:rPr sz="1550" b="1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50" b="1" spc="-25" dirty="0">
                <a:latin typeface="Times New Roman" panose="02020603050405020304"/>
                <a:cs typeface="Times New Roman" panose="02020603050405020304"/>
              </a:rPr>
              <a:t>IP)</a:t>
            </a:r>
            <a:endParaRPr sz="155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910033" y="822437"/>
            <a:ext cx="5054600" cy="4545330"/>
            <a:chOff x="1910033" y="822437"/>
            <a:chExt cx="5054600" cy="4545330"/>
          </a:xfrm>
        </p:grpSpPr>
        <p:sp>
          <p:nvSpPr>
            <p:cNvPr id="37" name="object 37"/>
            <p:cNvSpPr/>
            <p:nvPr/>
          </p:nvSpPr>
          <p:spPr>
            <a:xfrm>
              <a:off x="1966493" y="857135"/>
              <a:ext cx="4940935" cy="70485"/>
            </a:xfrm>
            <a:custGeom>
              <a:avLst/>
              <a:gdLst/>
              <a:ahLst/>
              <a:cxnLst/>
              <a:rect l="l" t="t" r="r" b="b"/>
              <a:pathLst>
                <a:path w="4940934" h="70484">
                  <a:moveTo>
                    <a:pt x="84366" y="0"/>
                  </a:moveTo>
                  <a:lnTo>
                    <a:pt x="0" y="35712"/>
                  </a:lnTo>
                  <a:lnTo>
                    <a:pt x="84366" y="69977"/>
                  </a:lnTo>
                  <a:lnTo>
                    <a:pt x="68999" y="35712"/>
                  </a:lnTo>
                  <a:lnTo>
                    <a:pt x="84366" y="0"/>
                  </a:lnTo>
                  <a:close/>
                </a:path>
                <a:path w="4940934" h="70484">
                  <a:moveTo>
                    <a:pt x="4940465" y="35712"/>
                  </a:moveTo>
                  <a:lnTo>
                    <a:pt x="4857102" y="0"/>
                  </a:lnTo>
                  <a:lnTo>
                    <a:pt x="4872507" y="35712"/>
                  </a:lnTo>
                  <a:lnTo>
                    <a:pt x="4857102" y="69977"/>
                  </a:lnTo>
                  <a:lnTo>
                    <a:pt x="4940465" y="357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023694" y="892840"/>
              <a:ext cx="4827270" cy="0"/>
            </a:xfrm>
            <a:custGeom>
              <a:avLst/>
              <a:gdLst/>
              <a:ahLst/>
              <a:cxnLst/>
              <a:rect l="l" t="t" r="r" b="b"/>
              <a:pathLst>
                <a:path w="4827270">
                  <a:moveTo>
                    <a:pt x="0" y="0"/>
                  </a:moveTo>
                  <a:lnTo>
                    <a:pt x="0" y="0"/>
                  </a:lnTo>
                  <a:lnTo>
                    <a:pt x="4827123" y="0"/>
                  </a:lnTo>
                </a:path>
              </a:pathLst>
            </a:custGeom>
            <a:ln w="282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910029" y="822439"/>
              <a:ext cx="5054600" cy="140970"/>
            </a:xfrm>
            <a:custGeom>
              <a:avLst/>
              <a:gdLst/>
              <a:ahLst/>
              <a:cxnLst/>
              <a:rect l="l" t="t" r="r" b="b"/>
              <a:pathLst>
                <a:path w="5054600" h="140969">
                  <a:moveTo>
                    <a:pt x="166560" y="0"/>
                  </a:moveTo>
                  <a:lnTo>
                    <a:pt x="0" y="70408"/>
                  </a:lnTo>
                  <a:lnTo>
                    <a:pt x="166560" y="140525"/>
                  </a:lnTo>
                  <a:lnTo>
                    <a:pt x="137617" y="70408"/>
                  </a:lnTo>
                  <a:lnTo>
                    <a:pt x="166560" y="0"/>
                  </a:lnTo>
                  <a:close/>
                </a:path>
                <a:path w="5054600" h="140969">
                  <a:moveTo>
                    <a:pt x="5054092" y="70408"/>
                  </a:moveTo>
                  <a:lnTo>
                    <a:pt x="4886782" y="0"/>
                  </a:lnTo>
                  <a:lnTo>
                    <a:pt x="4916881" y="70408"/>
                  </a:lnTo>
                  <a:lnTo>
                    <a:pt x="4886782" y="140525"/>
                  </a:lnTo>
                  <a:lnTo>
                    <a:pt x="5054092" y="704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219796" y="2043775"/>
              <a:ext cx="70485" cy="83820"/>
            </a:xfrm>
            <a:custGeom>
              <a:avLst/>
              <a:gdLst/>
              <a:ahLst/>
              <a:cxnLst/>
              <a:rect l="l" t="t" r="r" b="b"/>
              <a:pathLst>
                <a:path w="70485" h="83819">
                  <a:moveTo>
                    <a:pt x="70408" y="0"/>
                  </a:moveTo>
                  <a:lnTo>
                    <a:pt x="35708" y="15261"/>
                  </a:lnTo>
                  <a:lnTo>
                    <a:pt x="0" y="0"/>
                  </a:lnTo>
                  <a:lnTo>
                    <a:pt x="35708" y="83217"/>
                  </a:lnTo>
                  <a:lnTo>
                    <a:pt x="70408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214355" y="1456790"/>
              <a:ext cx="1041400" cy="614680"/>
            </a:xfrm>
            <a:custGeom>
              <a:avLst/>
              <a:gdLst/>
              <a:ahLst/>
              <a:cxnLst/>
              <a:rect l="l" t="t" r="r" b="b"/>
              <a:pathLst>
                <a:path w="1041400" h="614680">
                  <a:moveTo>
                    <a:pt x="0" y="0"/>
                  </a:moveTo>
                  <a:lnTo>
                    <a:pt x="625754" y="0"/>
                  </a:lnTo>
                  <a:lnTo>
                    <a:pt x="681929" y="2800"/>
                  </a:lnTo>
                  <a:lnTo>
                    <a:pt x="735865" y="10960"/>
                  </a:lnTo>
                  <a:lnTo>
                    <a:pt x="787059" y="24113"/>
                  </a:lnTo>
                  <a:lnTo>
                    <a:pt x="835006" y="41896"/>
                  </a:lnTo>
                  <a:lnTo>
                    <a:pt x="879201" y="63945"/>
                  </a:lnTo>
                  <a:lnTo>
                    <a:pt x="919140" y="89894"/>
                  </a:lnTo>
                  <a:lnTo>
                    <a:pt x="954318" y="119379"/>
                  </a:lnTo>
                  <a:lnTo>
                    <a:pt x="984232" y="152037"/>
                  </a:lnTo>
                  <a:lnTo>
                    <a:pt x="1008376" y="187502"/>
                  </a:lnTo>
                  <a:lnTo>
                    <a:pt x="1026247" y="225410"/>
                  </a:lnTo>
                  <a:lnTo>
                    <a:pt x="1037339" y="265397"/>
                  </a:lnTo>
                  <a:lnTo>
                    <a:pt x="1041148" y="307098"/>
                  </a:lnTo>
                  <a:lnTo>
                    <a:pt x="1041148" y="614052"/>
                  </a:lnTo>
                </a:path>
              </a:pathLst>
            </a:custGeom>
            <a:ln w="282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185384" y="2016852"/>
              <a:ext cx="140970" cy="168275"/>
            </a:xfrm>
            <a:custGeom>
              <a:avLst/>
              <a:gdLst/>
              <a:ahLst/>
              <a:cxnLst/>
              <a:rect l="l" t="t" r="r" b="b"/>
              <a:pathLst>
                <a:path w="140970" h="168275">
                  <a:moveTo>
                    <a:pt x="140528" y="0"/>
                  </a:moveTo>
                  <a:lnTo>
                    <a:pt x="70120" y="30090"/>
                  </a:lnTo>
                  <a:lnTo>
                    <a:pt x="0" y="0"/>
                  </a:lnTo>
                  <a:lnTo>
                    <a:pt x="70120" y="167730"/>
                  </a:lnTo>
                  <a:lnTo>
                    <a:pt x="1405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771255" y="2043775"/>
              <a:ext cx="70485" cy="83820"/>
            </a:xfrm>
            <a:custGeom>
              <a:avLst/>
              <a:gdLst/>
              <a:ahLst/>
              <a:cxnLst/>
              <a:rect l="l" t="t" r="r" b="b"/>
              <a:pathLst>
                <a:path w="70485" h="83819">
                  <a:moveTo>
                    <a:pt x="70408" y="0"/>
                  </a:moveTo>
                  <a:lnTo>
                    <a:pt x="35708" y="15261"/>
                  </a:lnTo>
                  <a:lnTo>
                    <a:pt x="0" y="0"/>
                  </a:lnTo>
                  <a:lnTo>
                    <a:pt x="35708" y="83217"/>
                  </a:lnTo>
                  <a:lnTo>
                    <a:pt x="70408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806963" y="1456790"/>
              <a:ext cx="1040765" cy="614680"/>
            </a:xfrm>
            <a:custGeom>
              <a:avLst/>
              <a:gdLst/>
              <a:ahLst/>
              <a:cxnLst/>
              <a:rect l="l" t="t" r="r" b="b"/>
              <a:pathLst>
                <a:path w="1040764" h="614680">
                  <a:moveTo>
                    <a:pt x="1040140" y="0"/>
                  </a:moveTo>
                  <a:lnTo>
                    <a:pt x="415394" y="0"/>
                  </a:lnTo>
                  <a:lnTo>
                    <a:pt x="359249" y="2800"/>
                  </a:lnTo>
                  <a:lnTo>
                    <a:pt x="305332" y="10960"/>
                  </a:lnTo>
                  <a:lnTo>
                    <a:pt x="254149" y="24113"/>
                  </a:lnTo>
                  <a:lnTo>
                    <a:pt x="206206" y="41896"/>
                  </a:lnTo>
                  <a:lnTo>
                    <a:pt x="162008" y="63945"/>
                  </a:lnTo>
                  <a:lnTo>
                    <a:pt x="122062" y="89894"/>
                  </a:lnTo>
                  <a:lnTo>
                    <a:pt x="86873" y="119379"/>
                  </a:lnTo>
                  <a:lnTo>
                    <a:pt x="56948" y="152037"/>
                  </a:lnTo>
                  <a:lnTo>
                    <a:pt x="32792" y="187502"/>
                  </a:lnTo>
                  <a:lnTo>
                    <a:pt x="14911" y="225410"/>
                  </a:lnTo>
                  <a:lnTo>
                    <a:pt x="3812" y="265397"/>
                  </a:lnTo>
                  <a:lnTo>
                    <a:pt x="0" y="307098"/>
                  </a:lnTo>
                  <a:lnTo>
                    <a:pt x="0" y="614052"/>
                  </a:lnTo>
                </a:path>
              </a:pathLst>
            </a:custGeom>
            <a:ln w="282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736555" y="2016852"/>
              <a:ext cx="140970" cy="168275"/>
            </a:xfrm>
            <a:custGeom>
              <a:avLst/>
              <a:gdLst/>
              <a:ahLst/>
              <a:cxnLst/>
              <a:rect l="l" t="t" r="r" b="b"/>
              <a:pathLst>
                <a:path w="140970" h="168275">
                  <a:moveTo>
                    <a:pt x="140960" y="0"/>
                  </a:moveTo>
                  <a:lnTo>
                    <a:pt x="70408" y="30090"/>
                  </a:lnTo>
                  <a:lnTo>
                    <a:pt x="0" y="0"/>
                  </a:lnTo>
                  <a:lnTo>
                    <a:pt x="70408" y="167730"/>
                  </a:lnTo>
                  <a:lnTo>
                    <a:pt x="1409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806963" y="4501568"/>
              <a:ext cx="0" cy="752475"/>
            </a:xfrm>
            <a:custGeom>
              <a:avLst/>
              <a:gdLst/>
              <a:ahLst/>
              <a:cxnLst/>
              <a:rect l="l" t="t" r="r" b="b"/>
              <a:pathLst>
                <a:path h="752475">
                  <a:moveTo>
                    <a:pt x="0" y="0"/>
                  </a:moveTo>
                  <a:lnTo>
                    <a:pt x="0" y="0"/>
                  </a:lnTo>
                  <a:lnTo>
                    <a:pt x="0" y="752397"/>
                  </a:lnTo>
                </a:path>
              </a:pathLst>
            </a:custGeom>
            <a:ln w="282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736554" y="4388268"/>
              <a:ext cx="140970" cy="979805"/>
            </a:xfrm>
            <a:custGeom>
              <a:avLst/>
              <a:gdLst/>
              <a:ahLst/>
              <a:cxnLst/>
              <a:rect l="l" t="t" r="r" b="b"/>
              <a:pathLst>
                <a:path w="140970" h="979804">
                  <a:moveTo>
                    <a:pt x="140957" y="811745"/>
                  </a:moveTo>
                  <a:lnTo>
                    <a:pt x="70408" y="842124"/>
                  </a:lnTo>
                  <a:lnTo>
                    <a:pt x="0" y="811745"/>
                  </a:lnTo>
                  <a:lnTo>
                    <a:pt x="70408" y="979373"/>
                  </a:lnTo>
                  <a:lnTo>
                    <a:pt x="140957" y="811745"/>
                  </a:lnTo>
                  <a:close/>
                </a:path>
                <a:path w="140970" h="979804">
                  <a:moveTo>
                    <a:pt x="140957" y="166573"/>
                  </a:moveTo>
                  <a:lnTo>
                    <a:pt x="70408" y="0"/>
                  </a:lnTo>
                  <a:lnTo>
                    <a:pt x="0" y="166573"/>
                  </a:lnTo>
                  <a:lnTo>
                    <a:pt x="70408" y="137350"/>
                  </a:lnTo>
                  <a:lnTo>
                    <a:pt x="140957" y="1665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4A506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97179" y="316991"/>
            <a:ext cx="8551545" cy="6022975"/>
            <a:chOff x="297179" y="316991"/>
            <a:chExt cx="8551545" cy="6022975"/>
          </a:xfrm>
        </p:grpSpPr>
        <p:sp>
          <p:nvSpPr>
            <p:cNvPr id="4" name="object 4"/>
            <p:cNvSpPr/>
            <p:nvPr/>
          </p:nvSpPr>
          <p:spPr>
            <a:xfrm>
              <a:off x="297179" y="316991"/>
              <a:ext cx="8551545" cy="6022975"/>
            </a:xfrm>
            <a:custGeom>
              <a:avLst/>
              <a:gdLst/>
              <a:ahLst/>
              <a:cxnLst/>
              <a:rect l="l" t="t" r="r" b="b"/>
              <a:pathLst>
                <a:path w="8551545" h="6022975">
                  <a:moveTo>
                    <a:pt x="8551164" y="0"/>
                  </a:moveTo>
                  <a:lnTo>
                    <a:pt x="0" y="0"/>
                  </a:lnTo>
                  <a:lnTo>
                    <a:pt x="0" y="6022847"/>
                  </a:lnTo>
                  <a:lnTo>
                    <a:pt x="8551164" y="6022847"/>
                  </a:lnTo>
                  <a:lnTo>
                    <a:pt x="8551164" y="0"/>
                  </a:lnTo>
                  <a:close/>
                </a:path>
              </a:pathLst>
            </a:custGeom>
            <a:solidFill>
              <a:srgbClr val="E8E4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44380" y="2791940"/>
              <a:ext cx="492759" cy="756285"/>
            </a:xfrm>
            <a:custGeom>
              <a:avLst/>
              <a:gdLst/>
              <a:ahLst/>
              <a:cxnLst/>
              <a:rect l="l" t="t" r="r" b="b"/>
              <a:pathLst>
                <a:path w="492759" h="756285">
                  <a:moveTo>
                    <a:pt x="279301" y="0"/>
                  </a:moveTo>
                  <a:lnTo>
                    <a:pt x="238729" y="6988"/>
                  </a:lnTo>
                  <a:lnTo>
                    <a:pt x="202446" y="20778"/>
                  </a:lnTo>
                  <a:lnTo>
                    <a:pt x="143872" y="65087"/>
                  </a:lnTo>
                  <a:lnTo>
                    <a:pt x="105822" y="125576"/>
                  </a:lnTo>
                  <a:lnTo>
                    <a:pt x="90538" y="194889"/>
                  </a:lnTo>
                  <a:lnTo>
                    <a:pt x="92134" y="230558"/>
                  </a:lnTo>
                  <a:lnTo>
                    <a:pt x="100263" y="265676"/>
                  </a:lnTo>
                  <a:lnTo>
                    <a:pt x="115205" y="299323"/>
                  </a:lnTo>
                  <a:lnTo>
                    <a:pt x="137240" y="330582"/>
                  </a:lnTo>
                  <a:lnTo>
                    <a:pt x="166648" y="358532"/>
                  </a:lnTo>
                  <a:lnTo>
                    <a:pt x="152804" y="392547"/>
                  </a:lnTo>
                  <a:lnTo>
                    <a:pt x="137510" y="425605"/>
                  </a:lnTo>
                  <a:lnTo>
                    <a:pt x="122048" y="458390"/>
                  </a:lnTo>
                  <a:lnTo>
                    <a:pt x="107699" y="491585"/>
                  </a:lnTo>
                  <a:lnTo>
                    <a:pt x="103463" y="498397"/>
                  </a:lnTo>
                  <a:lnTo>
                    <a:pt x="98355" y="500259"/>
                  </a:lnTo>
                  <a:lnTo>
                    <a:pt x="92428" y="501343"/>
                  </a:lnTo>
                  <a:lnTo>
                    <a:pt x="85733" y="505821"/>
                  </a:lnTo>
                  <a:lnTo>
                    <a:pt x="69954" y="532802"/>
                  </a:lnTo>
                  <a:lnTo>
                    <a:pt x="49689" y="576145"/>
                  </a:lnTo>
                  <a:lnTo>
                    <a:pt x="15914" y="653783"/>
                  </a:lnTo>
                  <a:lnTo>
                    <a:pt x="4552" y="677981"/>
                  </a:lnTo>
                  <a:lnTo>
                    <a:pt x="295" y="690937"/>
                  </a:lnTo>
                  <a:lnTo>
                    <a:pt x="0" y="702768"/>
                  </a:lnTo>
                  <a:lnTo>
                    <a:pt x="12635" y="724578"/>
                  </a:lnTo>
                  <a:lnTo>
                    <a:pt x="36030" y="741986"/>
                  </a:lnTo>
                  <a:lnTo>
                    <a:pt x="63543" y="753067"/>
                  </a:lnTo>
                  <a:lnTo>
                    <a:pt x="88535" y="755900"/>
                  </a:lnTo>
                  <a:lnTo>
                    <a:pt x="96065" y="754337"/>
                  </a:lnTo>
                  <a:lnTo>
                    <a:pt x="134966" y="696366"/>
                  </a:lnTo>
                  <a:lnTo>
                    <a:pt x="154671" y="651247"/>
                  </a:lnTo>
                  <a:lnTo>
                    <a:pt x="174061" y="606023"/>
                  </a:lnTo>
                  <a:lnTo>
                    <a:pt x="194554" y="561419"/>
                  </a:lnTo>
                  <a:lnTo>
                    <a:pt x="197039" y="554322"/>
                  </a:lnTo>
                  <a:lnTo>
                    <a:pt x="196361" y="548781"/>
                  </a:lnTo>
                  <a:lnTo>
                    <a:pt x="193435" y="543449"/>
                  </a:lnTo>
                  <a:lnTo>
                    <a:pt x="189175" y="536983"/>
                  </a:lnTo>
                  <a:lnTo>
                    <a:pt x="185028" y="534405"/>
                  </a:lnTo>
                  <a:lnTo>
                    <a:pt x="188390" y="529473"/>
                  </a:lnTo>
                  <a:lnTo>
                    <a:pt x="203367" y="496369"/>
                  </a:lnTo>
                  <a:lnTo>
                    <a:pt x="232943" y="430119"/>
                  </a:lnTo>
                  <a:lnTo>
                    <a:pt x="248236" y="397204"/>
                  </a:lnTo>
                  <a:lnTo>
                    <a:pt x="293993" y="401855"/>
                  </a:lnTo>
                  <a:lnTo>
                    <a:pt x="337102" y="396804"/>
                  </a:lnTo>
                  <a:lnTo>
                    <a:pt x="376707" y="383162"/>
                  </a:lnTo>
                  <a:lnTo>
                    <a:pt x="411948" y="362043"/>
                  </a:lnTo>
                  <a:lnTo>
                    <a:pt x="441969" y="334561"/>
                  </a:lnTo>
                  <a:lnTo>
                    <a:pt x="465911" y="301828"/>
                  </a:lnTo>
                  <a:lnTo>
                    <a:pt x="482917" y="264957"/>
                  </a:lnTo>
                  <a:lnTo>
                    <a:pt x="492129" y="225063"/>
                  </a:lnTo>
                  <a:lnTo>
                    <a:pt x="492688" y="183257"/>
                  </a:lnTo>
                  <a:lnTo>
                    <a:pt x="483738" y="140653"/>
                  </a:lnTo>
                  <a:lnTo>
                    <a:pt x="464420" y="98365"/>
                  </a:lnTo>
                  <a:lnTo>
                    <a:pt x="428333" y="52477"/>
                  </a:lnTo>
                  <a:lnTo>
                    <a:pt x="379470" y="19116"/>
                  </a:lnTo>
                  <a:lnTo>
                    <a:pt x="341703" y="5777"/>
                  </a:lnTo>
                  <a:lnTo>
                    <a:pt x="323883" y="733"/>
                  </a:lnTo>
                  <a:lnTo>
                    <a:pt x="279301" y="0"/>
                  </a:lnTo>
                  <a:close/>
                </a:path>
              </a:pathLst>
            </a:custGeom>
            <a:solidFill>
              <a:srgbClr val="3B3B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141209" y="2798162"/>
              <a:ext cx="382905" cy="217170"/>
            </a:xfrm>
            <a:custGeom>
              <a:avLst/>
              <a:gdLst/>
              <a:ahLst/>
              <a:cxnLst/>
              <a:rect l="l" t="t" r="r" b="b"/>
              <a:pathLst>
                <a:path w="382904" h="217169">
                  <a:moveTo>
                    <a:pt x="213318" y="0"/>
                  </a:moveTo>
                  <a:lnTo>
                    <a:pt x="166648" y="1237"/>
                  </a:lnTo>
                  <a:lnTo>
                    <a:pt x="122374" y="13902"/>
                  </a:lnTo>
                  <a:lnTo>
                    <a:pt x="81425" y="36193"/>
                  </a:lnTo>
                  <a:lnTo>
                    <a:pt x="46451" y="66948"/>
                  </a:lnTo>
                  <a:lnTo>
                    <a:pt x="20107" y="105004"/>
                  </a:lnTo>
                  <a:lnTo>
                    <a:pt x="5043" y="149199"/>
                  </a:lnTo>
                  <a:lnTo>
                    <a:pt x="362" y="190324"/>
                  </a:lnTo>
                  <a:lnTo>
                    <a:pt x="896" y="204012"/>
                  </a:lnTo>
                  <a:lnTo>
                    <a:pt x="0" y="205693"/>
                  </a:lnTo>
                  <a:lnTo>
                    <a:pt x="1681" y="216790"/>
                  </a:lnTo>
                  <a:lnTo>
                    <a:pt x="3362" y="216790"/>
                  </a:lnTo>
                  <a:lnTo>
                    <a:pt x="6724" y="211522"/>
                  </a:lnTo>
                  <a:lnTo>
                    <a:pt x="12551" y="213204"/>
                  </a:lnTo>
                  <a:lnTo>
                    <a:pt x="14232" y="208271"/>
                  </a:lnTo>
                  <a:lnTo>
                    <a:pt x="15017" y="206590"/>
                  </a:lnTo>
                  <a:lnTo>
                    <a:pt x="14232" y="205693"/>
                  </a:lnTo>
                  <a:lnTo>
                    <a:pt x="14232" y="204012"/>
                  </a:lnTo>
                  <a:lnTo>
                    <a:pt x="13336" y="196502"/>
                  </a:lnTo>
                  <a:lnTo>
                    <a:pt x="13336" y="188207"/>
                  </a:lnTo>
                  <a:lnTo>
                    <a:pt x="20719" y="141394"/>
                  </a:lnTo>
                  <a:lnTo>
                    <a:pt x="36198" y="104698"/>
                  </a:lnTo>
                  <a:lnTo>
                    <a:pt x="59104" y="73389"/>
                  </a:lnTo>
                  <a:lnTo>
                    <a:pt x="88577" y="45737"/>
                  </a:lnTo>
                  <a:lnTo>
                    <a:pt x="122736" y="24811"/>
                  </a:lnTo>
                  <a:lnTo>
                    <a:pt x="159700" y="13679"/>
                  </a:lnTo>
                  <a:lnTo>
                    <a:pt x="194862" y="10680"/>
                  </a:lnTo>
                  <a:lnTo>
                    <a:pt x="213630" y="11251"/>
                  </a:lnTo>
                  <a:lnTo>
                    <a:pt x="227839" y="14576"/>
                  </a:lnTo>
                  <a:lnTo>
                    <a:pt x="235684" y="12894"/>
                  </a:lnTo>
                  <a:lnTo>
                    <a:pt x="240727" y="19844"/>
                  </a:lnTo>
                  <a:lnTo>
                    <a:pt x="248236" y="18947"/>
                  </a:lnTo>
                  <a:lnTo>
                    <a:pt x="290236" y="39411"/>
                  </a:lnTo>
                  <a:lnTo>
                    <a:pt x="324262" y="66390"/>
                  </a:lnTo>
                  <a:lnTo>
                    <a:pt x="350533" y="100978"/>
                  </a:lnTo>
                  <a:lnTo>
                    <a:pt x="369272" y="144267"/>
                  </a:lnTo>
                  <a:lnTo>
                    <a:pt x="374539" y="143370"/>
                  </a:lnTo>
                  <a:lnTo>
                    <a:pt x="377789" y="140904"/>
                  </a:lnTo>
                  <a:lnTo>
                    <a:pt x="382832" y="142585"/>
                  </a:lnTo>
                  <a:lnTo>
                    <a:pt x="366188" y="98612"/>
                  </a:lnTo>
                  <a:lnTo>
                    <a:pt x="338291" y="61053"/>
                  </a:lnTo>
                  <a:lnTo>
                    <a:pt x="301763" y="31221"/>
                  </a:lnTo>
                  <a:lnTo>
                    <a:pt x="259231" y="10432"/>
                  </a:lnTo>
                  <a:lnTo>
                    <a:pt x="213318" y="0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162100" y="2817419"/>
              <a:ext cx="349250" cy="349250"/>
            </a:xfrm>
            <a:custGeom>
              <a:avLst/>
              <a:gdLst/>
              <a:ahLst/>
              <a:cxnLst/>
              <a:rect l="l" t="t" r="r" b="b"/>
              <a:pathLst>
                <a:path w="349250" h="349250">
                  <a:moveTo>
                    <a:pt x="176155" y="0"/>
                  </a:moveTo>
                  <a:lnTo>
                    <a:pt x="107933" y="11467"/>
                  </a:lnTo>
                  <a:lnTo>
                    <a:pt x="53329" y="47128"/>
                  </a:lnTo>
                  <a:lnTo>
                    <a:pt x="16100" y="99957"/>
                  </a:lnTo>
                  <a:lnTo>
                    <a:pt x="0" y="162925"/>
                  </a:lnTo>
                  <a:lnTo>
                    <a:pt x="1047" y="196016"/>
                  </a:lnTo>
                  <a:lnTo>
                    <a:pt x="23682" y="261018"/>
                  </a:lnTo>
                  <a:lnTo>
                    <a:pt x="76834" y="318593"/>
                  </a:lnTo>
                  <a:lnTo>
                    <a:pt x="132407" y="344542"/>
                  </a:lnTo>
                  <a:lnTo>
                    <a:pt x="162962" y="349204"/>
                  </a:lnTo>
                  <a:lnTo>
                    <a:pt x="193612" y="348970"/>
                  </a:lnTo>
                  <a:lnTo>
                    <a:pt x="233310" y="340169"/>
                  </a:lnTo>
                  <a:lnTo>
                    <a:pt x="267610" y="323424"/>
                  </a:lnTo>
                  <a:lnTo>
                    <a:pt x="318936" y="271564"/>
                  </a:lnTo>
                  <a:lnTo>
                    <a:pt x="345425" y="204328"/>
                  </a:lnTo>
                  <a:lnTo>
                    <a:pt x="348680" y="168363"/>
                  </a:lnTo>
                  <a:lnTo>
                    <a:pt x="344915" y="132656"/>
                  </a:lnTo>
                  <a:lnTo>
                    <a:pt x="315242" y="67485"/>
                  </a:lnTo>
                  <a:lnTo>
                    <a:pt x="254242" y="19754"/>
                  </a:lnTo>
                  <a:lnTo>
                    <a:pt x="214200" y="5535"/>
                  </a:lnTo>
                  <a:lnTo>
                    <a:pt x="176155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177404" y="2827142"/>
              <a:ext cx="321310" cy="325755"/>
            </a:xfrm>
            <a:custGeom>
              <a:avLst/>
              <a:gdLst/>
              <a:ahLst/>
              <a:cxnLst/>
              <a:rect l="l" t="t" r="r" b="b"/>
              <a:pathLst>
                <a:path w="321310" h="325755">
                  <a:moveTo>
                    <a:pt x="164851" y="0"/>
                  </a:moveTo>
                  <a:lnTo>
                    <a:pt x="98420" y="12062"/>
                  </a:lnTo>
                  <a:lnTo>
                    <a:pt x="46170" y="50206"/>
                  </a:lnTo>
                  <a:lnTo>
                    <a:pt x="12048" y="105638"/>
                  </a:lnTo>
                  <a:lnTo>
                    <a:pt x="0" y="169568"/>
                  </a:lnTo>
                  <a:lnTo>
                    <a:pt x="3486" y="201972"/>
                  </a:lnTo>
                  <a:lnTo>
                    <a:pt x="31948" y="262163"/>
                  </a:lnTo>
                  <a:lnTo>
                    <a:pt x="92350" y="308870"/>
                  </a:lnTo>
                  <a:lnTo>
                    <a:pt x="129697" y="321863"/>
                  </a:lnTo>
                  <a:lnTo>
                    <a:pt x="165485" y="325398"/>
                  </a:lnTo>
                  <a:lnTo>
                    <a:pt x="199090" y="320567"/>
                  </a:lnTo>
                  <a:lnTo>
                    <a:pt x="257259" y="290179"/>
                  </a:lnTo>
                  <a:lnTo>
                    <a:pt x="299218" y="239443"/>
                  </a:lnTo>
                  <a:lnTo>
                    <a:pt x="319982" y="177102"/>
                  </a:lnTo>
                  <a:lnTo>
                    <a:pt x="320858" y="144312"/>
                  </a:lnTo>
                  <a:lnTo>
                    <a:pt x="314565" y="111899"/>
                  </a:lnTo>
                  <a:lnTo>
                    <a:pt x="300481" y="80956"/>
                  </a:lnTo>
                  <a:lnTo>
                    <a:pt x="277983" y="52577"/>
                  </a:lnTo>
                  <a:lnTo>
                    <a:pt x="246447" y="27854"/>
                  </a:lnTo>
                  <a:lnTo>
                    <a:pt x="241516" y="22810"/>
                  </a:lnTo>
                  <a:lnTo>
                    <a:pt x="202151" y="6496"/>
                  </a:lnTo>
                  <a:lnTo>
                    <a:pt x="164851" y="0"/>
                  </a:lnTo>
                  <a:close/>
                </a:path>
              </a:pathLst>
            </a:custGeom>
            <a:solidFill>
              <a:srgbClr val="3B3B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183530" y="2833811"/>
              <a:ext cx="307975" cy="310515"/>
            </a:xfrm>
            <a:custGeom>
              <a:avLst/>
              <a:gdLst/>
              <a:ahLst/>
              <a:cxnLst/>
              <a:rect l="l" t="t" r="r" b="b"/>
              <a:pathLst>
                <a:path w="307975" h="310514">
                  <a:moveTo>
                    <a:pt x="157327" y="98"/>
                  </a:moveTo>
                  <a:lnTo>
                    <a:pt x="146070" y="0"/>
                  </a:lnTo>
                  <a:lnTo>
                    <a:pt x="145173" y="1681"/>
                  </a:lnTo>
                  <a:lnTo>
                    <a:pt x="141923" y="3362"/>
                  </a:lnTo>
                  <a:lnTo>
                    <a:pt x="100149" y="9564"/>
                  </a:lnTo>
                  <a:lnTo>
                    <a:pt x="65852" y="27036"/>
                  </a:lnTo>
                  <a:lnTo>
                    <a:pt x="18103" y="81586"/>
                  </a:lnTo>
                  <a:lnTo>
                    <a:pt x="0" y="150936"/>
                  </a:lnTo>
                  <a:lnTo>
                    <a:pt x="2758" y="186907"/>
                  </a:lnTo>
                  <a:lnTo>
                    <a:pt x="33283" y="252935"/>
                  </a:lnTo>
                  <a:lnTo>
                    <a:pt x="61604" y="279589"/>
                  </a:lnTo>
                  <a:lnTo>
                    <a:pt x="99000" y="299735"/>
                  </a:lnTo>
                  <a:lnTo>
                    <a:pt x="145700" y="310273"/>
                  </a:lnTo>
                  <a:lnTo>
                    <a:pt x="190537" y="306434"/>
                  </a:lnTo>
                  <a:lnTo>
                    <a:pt x="231252" y="290093"/>
                  </a:lnTo>
                  <a:lnTo>
                    <a:pt x="265583" y="263125"/>
                  </a:lnTo>
                  <a:lnTo>
                    <a:pt x="291271" y="227404"/>
                  </a:lnTo>
                  <a:lnTo>
                    <a:pt x="306055" y="184804"/>
                  </a:lnTo>
                  <a:lnTo>
                    <a:pt x="307675" y="137201"/>
                  </a:lnTo>
                  <a:lnTo>
                    <a:pt x="295952" y="93513"/>
                  </a:lnTo>
                  <a:lnTo>
                    <a:pt x="273144" y="56634"/>
                  </a:lnTo>
                  <a:lnTo>
                    <a:pt x="240901" y="27616"/>
                  </a:lnTo>
                  <a:lnTo>
                    <a:pt x="200872" y="7510"/>
                  </a:lnTo>
                  <a:lnTo>
                    <a:pt x="193363" y="6725"/>
                  </a:lnTo>
                  <a:lnTo>
                    <a:pt x="189777" y="4259"/>
                  </a:lnTo>
                  <a:lnTo>
                    <a:pt x="168302" y="1204"/>
                  </a:lnTo>
                  <a:lnTo>
                    <a:pt x="157327" y="98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263927" y="2912052"/>
              <a:ext cx="130450" cy="9852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149606" y="2963506"/>
              <a:ext cx="382270" cy="223520"/>
            </a:xfrm>
            <a:custGeom>
              <a:avLst/>
              <a:gdLst/>
              <a:ahLst/>
              <a:cxnLst/>
              <a:rect l="l" t="t" r="r" b="b"/>
              <a:pathLst>
                <a:path w="382270" h="223519">
                  <a:moveTo>
                    <a:pt x="16929" y="89344"/>
                  </a:moveTo>
                  <a:lnTo>
                    <a:pt x="11658" y="82384"/>
                  </a:lnTo>
                  <a:lnTo>
                    <a:pt x="13335" y="73202"/>
                  </a:lnTo>
                  <a:lnTo>
                    <a:pt x="9194" y="66586"/>
                  </a:lnTo>
                  <a:lnTo>
                    <a:pt x="5829" y="70739"/>
                  </a:lnTo>
                  <a:lnTo>
                    <a:pt x="2463" y="76555"/>
                  </a:lnTo>
                  <a:lnTo>
                    <a:pt x="0" y="80708"/>
                  </a:lnTo>
                  <a:lnTo>
                    <a:pt x="787" y="88557"/>
                  </a:lnTo>
                  <a:lnTo>
                    <a:pt x="3365" y="95173"/>
                  </a:lnTo>
                  <a:lnTo>
                    <a:pt x="5829" y="101003"/>
                  </a:lnTo>
                  <a:lnTo>
                    <a:pt x="6616" y="95173"/>
                  </a:lnTo>
                  <a:lnTo>
                    <a:pt x="10871" y="91020"/>
                  </a:lnTo>
                  <a:lnTo>
                    <a:pt x="16929" y="89344"/>
                  </a:lnTo>
                  <a:close/>
                </a:path>
                <a:path w="382270" h="223519">
                  <a:moveTo>
                    <a:pt x="347421" y="138887"/>
                  </a:moveTo>
                  <a:lnTo>
                    <a:pt x="342493" y="138099"/>
                  </a:lnTo>
                  <a:lnTo>
                    <a:pt x="339915" y="133057"/>
                  </a:lnTo>
                  <a:lnTo>
                    <a:pt x="338226" y="128905"/>
                  </a:lnTo>
                  <a:lnTo>
                    <a:pt x="305828" y="166052"/>
                  </a:lnTo>
                  <a:lnTo>
                    <a:pt x="265925" y="191731"/>
                  </a:lnTo>
                  <a:lnTo>
                    <a:pt x="221056" y="205803"/>
                  </a:lnTo>
                  <a:lnTo>
                    <a:pt x="173812" y="208102"/>
                  </a:lnTo>
                  <a:lnTo>
                    <a:pt x="126733" y="198475"/>
                  </a:lnTo>
                  <a:lnTo>
                    <a:pt x="82372" y="176771"/>
                  </a:lnTo>
                  <a:lnTo>
                    <a:pt x="82372" y="181698"/>
                  </a:lnTo>
                  <a:lnTo>
                    <a:pt x="83159" y="187871"/>
                  </a:lnTo>
                  <a:lnTo>
                    <a:pt x="78117" y="191236"/>
                  </a:lnTo>
                  <a:lnTo>
                    <a:pt x="116281" y="211975"/>
                  </a:lnTo>
                  <a:lnTo>
                    <a:pt x="158381" y="222554"/>
                  </a:lnTo>
                  <a:lnTo>
                    <a:pt x="202107" y="223405"/>
                  </a:lnTo>
                  <a:lnTo>
                    <a:pt x="245160" y="215011"/>
                  </a:lnTo>
                  <a:lnTo>
                    <a:pt x="285267" y="197815"/>
                  </a:lnTo>
                  <a:lnTo>
                    <a:pt x="320116" y="172288"/>
                  </a:lnTo>
                  <a:lnTo>
                    <a:pt x="347421" y="138887"/>
                  </a:lnTo>
                  <a:close/>
                </a:path>
                <a:path w="382270" h="223519">
                  <a:moveTo>
                    <a:pt x="381939" y="10096"/>
                  </a:moveTo>
                  <a:lnTo>
                    <a:pt x="379476" y="2578"/>
                  </a:lnTo>
                  <a:lnTo>
                    <a:pt x="375323" y="3365"/>
                  </a:lnTo>
                  <a:lnTo>
                    <a:pt x="369392" y="3365"/>
                  </a:lnTo>
                  <a:lnTo>
                    <a:pt x="366141" y="0"/>
                  </a:lnTo>
                  <a:lnTo>
                    <a:pt x="367817" y="27800"/>
                  </a:lnTo>
                  <a:lnTo>
                    <a:pt x="372745" y="24549"/>
                  </a:lnTo>
                  <a:lnTo>
                    <a:pt x="377012" y="24549"/>
                  </a:lnTo>
                  <a:lnTo>
                    <a:pt x="381939" y="26238"/>
                  </a:lnTo>
                  <a:lnTo>
                    <a:pt x="381939" y="10096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2786" y="3158879"/>
              <a:ext cx="220554" cy="37876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366786" y="3966861"/>
              <a:ext cx="493395" cy="755650"/>
            </a:xfrm>
            <a:custGeom>
              <a:avLst/>
              <a:gdLst/>
              <a:ahLst/>
              <a:cxnLst/>
              <a:rect l="l" t="t" r="r" b="b"/>
              <a:pathLst>
                <a:path w="493394" h="755650">
                  <a:moveTo>
                    <a:pt x="279463" y="0"/>
                  </a:moveTo>
                  <a:lnTo>
                    <a:pt x="238847" y="6886"/>
                  </a:lnTo>
                  <a:lnTo>
                    <a:pt x="202535" y="20612"/>
                  </a:lnTo>
                  <a:lnTo>
                    <a:pt x="143938" y="64890"/>
                  </a:lnTo>
                  <a:lnTo>
                    <a:pt x="105892" y="125440"/>
                  </a:lnTo>
                  <a:lnTo>
                    <a:pt x="90620" y="194871"/>
                  </a:lnTo>
                  <a:lnTo>
                    <a:pt x="92218" y="230607"/>
                  </a:lnTo>
                  <a:lnTo>
                    <a:pt x="100342" y="265790"/>
                  </a:lnTo>
                  <a:lnTo>
                    <a:pt x="115270" y="299498"/>
                  </a:lnTo>
                  <a:lnTo>
                    <a:pt x="137280" y="330805"/>
                  </a:lnTo>
                  <a:lnTo>
                    <a:pt x="166648" y="358789"/>
                  </a:lnTo>
                  <a:lnTo>
                    <a:pt x="152899" y="392250"/>
                  </a:lnTo>
                  <a:lnTo>
                    <a:pt x="122079" y="458080"/>
                  </a:lnTo>
                  <a:lnTo>
                    <a:pt x="107699" y="491730"/>
                  </a:lnTo>
                  <a:lnTo>
                    <a:pt x="103467" y="498545"/>
                  </a:lnTo>
                  <a:lnTo>
                    <a:pt x="98383" y="500348"/>
                  </a:lnTo>
                  <a:lnTo>
                    <a:pt x="92522" y="501204"/>
                  </a:lnTo>
                  <a:lnTo>
                    <a:pt x="85958" y="505182"/>
                  </a:lnTo>
                  <a:lnTo>
                    <a:pt x="70005" y="532168"/>
                  </a:lnTo>
                  <a:lnTo>
                    <a:pt x="49703" y="575548"/>
                  </a:lnTo>
                  <a:lnTo>
                    <a:pt x="30073" y="620819"/>
                  </a:lnTo>
                  <a:lnTo>
                    <a:pt x="16138" y="653480"/>
                  </a:lnTo>
                  <a:lnTo>
                    <a:pt x="4622" y="677510"/>
                  </a:lnTo>
                  <a:lnTo>
                    <a:pt x="283" y="690444"/>
                  </a:lnTo>
                  <a:lnTo>
                    <a:pt x="0" y="702128"/>
                  </a:lnTo>
                  <a:lnTo>
                    <a:pt x="12742" y="724049"/>
                  </a:lnTo>
                  <a:lnTo>
                    <a:pt x="36212" y="741641"/>
                  </a:lnTo>
                  <a:lnTo>
                    <a:pt x="63906" y="752759"/>
                  </a:lnTo>
                  <a:lnTo>
                    <a:pt x="89320" y="755260"/>
                  </a:lnTo>
                  <a:lnTo>
                    <a:pt x="96762" y="753871"/>
                  </a:lnTo>
                  <a:lnTo>
                    <a:pt x="134995" y="696231"/>
                  </a:lnTo>
                  <a:lnTo>
                    <a:pt x="154601" y="651112"/>
                  </a:lnTo>
                  <a:lnTo>
                    <a:pt x="173954" y="605636"/>
                  </a:lnTo>
                  <a:lnTo>
                    <a:pt x="194442" y="560779"/>
                  </a:lnTo>
                  <a:lnTo>
                    <a:pt x="196962" y="553789"/>
                  </a:lnTo>
                  <a:lnTo>
                    <a:pt x="196445" y="548323"/>
                  </a:lnTo>
                  <a:lnTo>
                    <a:pt x="193890" y="543172"/>
                  </a:lnTo>
                  <a:lnTo>
                    <a:pt x="190295" y="537128"/>
                  </a:lnTo>
                  <a:lnTo>
                    <a:pt x="185252" y="533765"/>
                  </a:lnTo>
                  <a:lnTo>
                    <a:pt x="188614" y="528833"/>
                  </a:lnTo>
                  <a:lnTo>
                    <a:pt x="232852" y="429904"/>
                  </a:lnTo>
                  <a:lnTo>
                    <a:pt x="248124" y="397461"/>
                  </a:lnTo>
                  <a:lnTo>
                    <a:pt x="293909" y="401895"/>
                  </a:lnTo>
                  <a:lnTo>
                    <a:pt x="337042" y="396679"/>
                  </a:lnTo>
                  <a:lnTo>
                    <a:pt x="376668" y="382922"/>
                  </a:lnTo>
                  <a:lnTo>
                    <a:pt x="411930" y="361734"/>
                  </a:lnTo>
                  <a:lnTo>
                    <a:pt x="441972" y="334227"/>
                  </a:lnTo>
                  <a:lnTo>
                    <a:pt x="465937" y="301509"/>
                  </a:lnTo>
                  <a:lnTo>
                    <a:pt x="482970" y="264691"/>
                  </a:lnTo>
                  <a:lnTo>
                    <a:pt x="492213" y="224883"/>
                  </a:lnTo>
                  <a:lnTo>
                    <a:pt x="492810" y="183196"/>
                  </a:lnTo>
                  <a:lnTo>
                    <a:pt x="483906" y="140739"/>
                  </a:lnTo>
                  <a:lnTo>
                    <a:pt x="464644" y="98622"/>
                  </a:lnTo>
                  <a:lnTo>
                    <a:pt x="428375" y="52090"/>
                  </a:lnTo>
                  <a:lnTo>
                    <a:pt x="380255" y="19597"/>
                  </a:lnTo>
                  <a:lnTo>
                    <a:pt x="341590" y="5922"/>
                  </a:lnTo>
                  <a:lnTo>
                    <a:pt x="324107" y="878"/>
                  </a:lnTo>
                  <a:lnTo>
                    <a:pt x="279463" y="0"/>
                  </a:lnTo>
                  <a:close/>
                </a:path>
              </a:pathLst>
            </a:custGeom>
            <a:solidFill>
              <a:srgbClr val="3B3B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463615" y="3972420"/>
              <a:ext cx="382905" cy="217804"/>
            </a:xfrm>
            <a:custGeom>
              <a:avLst/>
              <a:gdLst/>
              <a:ahLst/>
              <a:cxnLst/>
              <a:rect l="l" t="t" r="r" b="b"/>
              <a:pathLst>
                <a:path w="382905" h="217804">
                  <a:moveTo>
                    <a:pt x="213865" y="0"/>
                  </a:moveTo>
                  <a:lnTo>
                    <a:pt x="167433" y="1259"/>
                  </a:lnTo>
                  <a:lnTo>
                    <a:pt x="123191" y="14132"/>
                  </a:lnTo>
                  <a:lnTo>
                    <a:pt x="82145" y="36608"/>
                  </a:lnTo>
                  <a:lnTo>
                    <a:pt x="47058" y="67479"/>
                  </a:lnTo>
                  <a:lnTo>
                    <a:pt x="20698" y="105532"/>
                  </a:lnTo>
                  <a:lnTo>
                    <a:pt x="5827" y="149557"/>
                  </a:lnTo>
                  <a:lnTo>
                    <a:pt x="390" y="190715"/>
                  </a:lnTo>
                  <a:lnTo>
                    <a:pt x="784" y="204931"/>
                  </a:lnTo>
                  <a:lnTo>
                    <a:pt x="0" y="206612"/>
                  </a:lnTo>
                  <a:lnTo>
                    <a:pt x="1681" y="217710"/>
                  </a:lnTo>
                  <a:lnTo>
                    <a:pt x="3362" y="217710"/>
                  </a:lnTo>
                  <a:lnTo>
                    <a:pt x="7508" y="212665"/>
                  </a:lnTo>
                  <a:lnTo>
                    <a:pt x="12776" y="214347"/>
                  </a:lnTo>
                  <a:lnTo>
                    <a:pt x="15241" y="207397"/>
                  </a:lnTo>
                  <a:lnTo>
                    <a:pt x="14457" y="205716"/>
                  </a:lnTo>
                  <a:lnTo>
                    <a:pt x="14457" y="181504"/>
                  </a:lnTo>
                  <a:lnTo>
                    <a:pt x="20915" y="141949"/>
                  </a:lnTo>
                  <a:lnTo>
                    <a:pt x="36198" y="105505"/>
                  </a:lnTo>
                  <a:lnTo>
                    <a:pt x="59059" y="73748"/>
                  </a:lnTo>
                  <a:lnTo>
                    <a:pt x="88633" y="45900"/>
                  </a:lnTo>
                  <a:lnTo>
                    <a:pt x="123146" y="24988"/>
                  </a:lnTo>
                  <a:lnTo>
                    <a:pt x="160821" y="14038"/>
                  </a:lnTo>
                  <a:lnTo>
                    <a:pt x="195058" y="11305"/>
                  </a:lnTo>
                  <a:lnTo>
                    <a:pt x="214058" y="11910"/>
                  </a:lnTo>
                  <a:lnTo>
                    <a:pt x="228960" y="15719"/>
                  </a:lnTo>
                  <a:lnTo>
                    <a:pt x="235572" y="13141"/>
                  </a:lnTo>
                  <a:lnTo>
                    <a:pt x="240615" y="20651"/>
                  </a:lnTo>
                  <a:lnTo>
                    <a:pt x="248124" y="19866"/>
                  </a:lnTo>
                  <a:lnTo>
                    <a:pt x="290520" y="40430"/>
                  </a:lnTo>
                  <a:lnTo>
                    <a:pt x="324626" y="67352"/>
                  </a:lnTo>
                  <a:lnTo>
                    <a:pt x="351020" y="101692"/>
                  </a:lnTo>
                  <a:lnTo>
                    <a:pt x="370281" y="144513"/>
                  </a:lnTo>
                  <a:lnTo>
                    <a:pt x="374427" y="144513"/>
                  </a:lnTo>
                  <a:lnTo>
                    <a:pt x="377789" y="140926"/>
                  </a:lnTo>
                  <a:lnTo>
                    <a:pt x="382832" y="142832"/>
                  </a:lnTo>
                  <a:lnTo>
                    <a:pt x="366285" y="98834"/>
                  </a:lnTo>
                  <a:lnTo>
                    <a:pt x="338469" y="61216"/>
                  </a:lnTo>
                  <a:lnTo>
                    <a:pt x="302030" y="31314"/>
                  </a:lnTo>
                  <a:lnTo>
                    <a:pt x="259613" y="10463"/>
                  </a:lnTo>
                  <a:lnTo>
                    <a:pt x="213865" y="0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484825" y="3992016"/>
              <a:ext cx="349250" cy="349250"/>
            </a:xfrm>
            <a:custGeom>
              <a:avLst/>
              <a:gdLst/>
              <a:ahLst/>
              <a:cxnLst/>
              <a:rect l="l" t="t" r="r" b="b"/>
              <a:pathLst>
                <a:path w="349250" h="349250">
                  <a:moveTo>
                    <a:pt x="176349" y="0"/>
                  </a:moveTo>
                  <a:lnTo>
                    <a:pt x="107995" y="11637"/>
                  </a:lnTo>
                  <a:lnTo>
                    <a:pt x="53349" y="47370"/>
                  </a:lnTo>
                  <a:lnTo>
                    <a:pt x="16116" y="100218"/>
                  </a:lnTo>
                  <a:lnTo>
                    <a:pt x="0" y="163199"/>
                  </a:lnTo>
                  <a:lnTo>
                    <a:pt x="1018" y="196308"/>
                  </a:lnTo>
                  <a:lnTo>
                    <a:pt x="23521" y="261401"/>
                  </a:lnTo>
                  <a:lnTo>
                    <a:pt x="76403" y="319174"/>
                  </a:lnTo>
                  <a:lnTo>
                    <a:pt x="132130" y="344633"/>
                  </a:lnTo>
                  <a:lnTo>
                    <a:pt x="162956" y="349234"/>
                  </a:lnTo>
                  <a:lnTo>
                    <a:pt x="194077" y="348654"/>
                  </a:lnTo>
                  <a:lnTo>
                    <a:pt x="233779" y="340023"/>
                  </a:lnTo>
                  <a:lnTo>
                    <a:pt x="268090" y="323396"/>
                  </a:lnTo>
                  <a:lnTo>
                    <a:pt x="319450" y="271647"/>
                  </a:lnTo>
                  <a:lnTo>
                    <a:pt x="345974" y="204391"/>
                  </a:lnTo>
                  <a:lnTo>
                    <a:pt x="349241" y="168381"/>
                  </a:lnTo>
                  <a:lnTo>
                    <a:pt x="345480" y="132615"/>
                  </a:lnTo>
                  <a:lnTo>
                    <a:pt x="315785" y="67302"/>
                  </a:lnTo>
                  <a:lnTo>
                    <a:pt x="254707" y="19439"/>
                  </a:lnTo>
                  <a:lnTo>
                    <a:pt x="214509" y="5398"/>
                  </a:lnTo>
                  <a:lnTo>
                    <a:pt x="17634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499847" y="4001534"/>
              <a:ext cx="321310" cy="325755"/>
            </a:xfrm>
            <a:custGeom>
              <a:avLst/>
              <a:gdLst/>
              <a:ahLst/>
              <a:cxnLst/>
              <a:rect l="l" t="t" r="r" b="b"/>
              <a:pathLst>
                <a:path w="321310" h="325754">
                  <a:moveTo>
                    <a:pt x="164707" y="0"/>
                  </a:moveTo>
                  <a:lnTo>
                    <a:pt x="98295" y="12130"/>
                  </a:lnTo>
                  <a:lnTo>
                    <a:pt x="46075" y="50304"/>
                  </a:lnTo>
                  <a:lnTo>
                    <a:pt x="11994" y="105733"/>
                  </a:lnTo>
                  <a:lnTo>
                    <a:pt x="0" y="169631"/>
                  </a:lnTo>
                  <a:lnTo>
                    <a:pt x="3518" y="202010"/>
                  </a:lnTo>
                  <a:lnTo>
                    <a:pt x="32051" y="262134"/>
                  </a:lnTo>
                  <a:lnTo>
                    <a:pt x="92537" y="308759"/>
                  </a:lnTo>
                  <a:lnTo>
                    <a:pt x="129838" y="321731"/>
                  </a:lnTo>
                  <a:lnTo>
                    <a:pt x="165583" y="325251"/>
                  </a:lnTo>
                  <a:lnTo>
                    <a:pt x="199150" y="320411"/>
                  </a:lnTo>
                  <a:lnTo>
                    <a:pt x="257254" y="290018"/>
                  </a:lnTo>
                  <a:lnTo>
                    <a:pt x="299167" y="239290"/>
                  </a:lnTo>
                  <a:lnTo>
                    <a:pt x="319905" y="176963"/>
                  </a:lnTo>
                  <a:lnTo>
                    <a:pt x="320777" y="144181"/>
                  </a:lnTo>
                  <a:lnTo>
                    <a:pt x="314486" y="111775"/>
                  </a:lnTo>
                  <a:lnTo>
                    <a:pt x="300409" y="80839"/>
                  </a:lnTo>
                  <a:lnTo>
                    <a:pt x="277925" y="52464"/>
                  </a:lnTo>
                  <a:lnTo>
                    <a:pt x="246409" y="27743"/>
                  </a:lnTo>
                  <a:lnTo>
                    <a:pt x="241366" y="22699"/>
                  </a:lnTo>
                  <a:lnTo>
                    <a:pt x="202003" y="6446"/>
                  </a:lnTo>
                  <a:lnTo>
                    <a:pt x="164707" y="0"/>
                  </a:lnTo>
                  <a:close/>
                </a:path>
              </a:pathLst>
            </a:custGeom>
            <a:solidFill>
              <a:srgbClr val="3B3B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506367" y="4008989"/>
              <a:ext cx="307340" cy="310515"/>
            </a:xfrm>
            <a:custGeom>
              <a:avLst/>
              <a:gdLst/>
              <a:ahLst/>
              <a:cxnLst/>
              <a:rect l="l" t="t" r="r" b="b"/>
              <a:pathLst>
                <a:path w="307339" h="310514">
                  <a:moveTo>
                    <a:pt x="157325" y="33"/>
                  </a:moveTo>
                  <a:lnTo>
                    <a:pt x="146646" y="0"/>
                  </a:lnTo>
                  <a:lnTo>
                    <a:pt x="144965" y="1681"/>
                  </a:lnTo>
                  <a:lnTo>
                    <a:pt x="142276" y="2466"/>
                  </a:lnTo>
                  <a:lnTo>
                    <a:pt x="99950" y="8676"/>
                  </a:lnTo>
                  <a:lnTo>
                    <a:pt x="65806" y="26172"/>
                  </a:lnTo>
                  <a:lnTo>
                    <a:pt x="18173" y="80812"/>
                  </a:lnTo>
                  <a:lnTo>
                    <a:pt x="0" y="150303"/>
                  </a:lnTo>
                  <a:lnTo>
                    <a:pt x="2680" y="186361"/>
                  </a:lnTo>
                  <a:lnTo>
                    <a:pt x="33015" y="252590"/>
                  </a:lnTo>
                  <a:lnTo>
                    <a:pt x="61245" y="279357"/>
                  </a:lnTo>
                  <a:lnTo>
                    <a:pt x="98568" y="299623"/>
                  </a:lnTo>
                  <a:lnTo>
                    <a:pt x="145527" y="309976"/>
                  </a:lnTo>
                  <a:lnTo>
                    <a:pt x="190487" y="305970"/>
                  </a:lnTo>
                  <a:lnTo>
                    <a:pt x="231220" y="289484"/>
                  </a:lnTo>
                  <a:lnTo>
                    <a:pt x="265492" y="262396"/>
                  </a:lnTo>
                  <a:lnTo>
                    <a:pt x="291075" y="226584"/>
                  </a:lnTo>
                  <a:lnTo>
                    <a:pt x="305735" y="183928"/>
                  </a:lnTo>
                  <a:lnTo>
                    <a:pt x="307243" y="136304"/>
                  </a:lnTo>
                  <a:lnTo>
                    <a:pt x="295881" y="93217"/>
                  </a:lnTo>
                  <a:lnTo>
                    <a:pt x="273076" y="56592"/>
                  </a:lnTo>
                  <a:lnTo>
                    <a:pt x="240626" y="27681"/>
                  </a:lnTo>
                  <a:lnTo>
                    <a:pt x="197078" y="6052"/>
                  </a:lnTo>
                  <a:lnTo>
                    <a:pt x="192819" y="6949"/>
                  </a:lnTo>
                  <a:lnTo>
                    <a:pt x="189569" y="4147"/>
                  </a:lnTo>
                  <a:lnTo>
                    <a:pt x="168024" y="1106"/>
                  </a:lnTo>
                  <a:lnTo>
                    <a:pt x="157325" y="33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86556" y="4086557"/>
              <a:ext cx="130225" cy="9852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471902" y="4138688"/>
              <a:ext cx="382270" cy="223520"/>
            </a:xfrm>
            <a:custGeom>
              <a:avLst/>
              <a:gdLst/>
              <a:ahLst/>
              <a:cxnLst/>
              <a:rect l="l" t="t" r="r" b="b"/>
              <a:pathLst>
                <a:path w="382269" h="223520">
                  <a:moveTo>
                    <a:pt x="17030" y="88442"/>
                  </a:moveTo>
                  <a:lnTo>
                    <a:pt x="11988" y="82613"/>
                  </a:lnTo>
                  <a:lnTo>
                    <a:pt x="13677" y="73088"/>
                  </a:lnTo>
                  <a:lnTo>
                    <a:pt x="9525" y="66471"/>
                  </a:lnTo>
                  <a:lnTo>
                    <a:pt x="6159" y="69837"/>
                  </a:lnTo>
                  <a:lnTo>
                    <a:pt x="2578" y="76784"/>
                  </a:lnTo>
                  <a:lnTo>
                    <a:pt x="0" y="80924"/>
                  </a:lnTo>
                  <a:lnTo>
                    <a:pt x="901" y="87655"/>
                  </a:lnTo>
                  <a:lnTo>
                    <a:pt x="3365" y="94272"/>
                  </a:lnTo>
                  <a:lnTo>
                    <a:pt x="6159" y="100990"/>
                  </a:lnTo>
                  <a:lnTo>
                    <a:pt x="6946" y="94272"/>
                  </a:lnTo>
                  <a:lnTo>
                    <a:pt x="11988" y="90119"/>
                  </a:lnTo>
                  <a:lnTo>
                    <a:pt x="17030" y="88442"/>
                  </a:lnTo>
                  <a:close/>
                </a:path>
                <a:path w="382269" h="223520">
                  <a:moveTo>
                    <a:pt x="348310" y="138772"/>
                  </a:moveTo>
                  <a:lnTo>
                    <a:pt x="342480" y="137985"/>
                  </a:lnTo>
                  <a:lnTo>
                    <a:pt x="340017" y="132943"/>
                  </a:lnTo>
                  <a:lnTo>
                    <a:pt x="338340" y="128003"/>
                  </a:lnTo>
                  <a:lnTo>
                    <a:pt x="306006" y="165544"/>
                  </a:lnTo>
                  <a:lnTo>
                    <a:pt x="266115" y="191363"/>
                  </a:lnTo>
                  <a:lnTo>
                    <a:pt x="221246" y="205447"/>
                  </a:lnTo>
                  <a:lnTo>
                    <a:pt x="173990" y="207746"/>
                  </a:lnTo>
                  <a:lnTo>
                    <a:pt x="126949" y="198234"/>
                  </a:lnTo>
                  <a:lnTo>
                    <a:pt x="82702" y="176885"/>
                  </a:lnTo>
                  <a:lnTo>
                    <a:pt x="82702" y="181140"/>
                  </a:lnTo>
                  <a:lnTo>
                    <a:pt x="83489" y="186969"/>
                  </a:lnTo>
                  <a:lnTo>
                    <a:pt x="79349" y="190334"/>
                  </a:lnTo>
                  <a:lnTo>
                    <a:pt x="117081" y="211378"/>
                  </a:lnTo>
                  <a:lnTo>
                    <a:pt x="158915" y="222173"/>
                  </a:lnTo>
                  <a:lnTo>
                    <a:pt x="202514" y="223177"/>
                  </a:lnTo>
                  <a:lnTo>
                    <a:pt x="245567" y="214871"/>
                  </a:lnTo>
                  <a:lnTo>
                    <a:pt x="285762" y="197726"/>
                  </a:lnTo>
                  <a:lnTo>
                    <a:pt x="320789" y="172199"/>
                  </a:lnTo>
                  <a:lnTo>
                    <a:pt x="348310" y="138772"/>
                  </a:lnTo>
                  <a:close/>
                </a:path>
                <a:path w="382269" h="223520">
                  <a:moveTo>
                    <a:pt x="382054" y="9410"/>
                  </a:moveTo>
                  <a:lnTo>
                    <a:pt x="379476" y="1562"/>
                  </a:lnTo>
                  <a:lnTo>
                    <a:pt x="375323" y="2463"/>
                  </a:lnTo>
                  <a:lnTo>
                    <a:pt x="370281" y="2463"/>
                  </a:lnTo>
                  <a:lnTo>
                    <a:pt x="366128" y="0"/>
                  </a:lnTo>
                  <a:lnTo>
                    <a:pt x="368706" y="26898"/>
                  </a:lnTo>
                  <a:lnTo>
                    <a:pt x="372859" y="23647"/>
                  </a:lnTo>
                  <a:lnTo>
                    <a:pt x="376999" y="24434"/>
                  </a:lnTo>
                  <a:lnTo>
                    <a:pt x="382054" y="25222"/>
                  </a:lnTo>
                  <a:lnTo>
                    <a:pt x="382054" y="9410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5415" y="4333160"/>
              <a:ext cx="220330" cy="37954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311423" y="1422138"/>
              <a:ext cx="492759" cy="756285"/>
            </a:xfrm>
            <a:custGeom>
              <a:avLst/>
              <a:gdLst/>
              <a:ahLst/>
              <a:cxnLst/>
              <a:rect l="l" t="t" r="r" b="b"/>
              <a:pathLst>
                <a:path w="492760" h="756285">
                  <a:moveTo>
                    <a:pt x="279189" y="0"/>
                  </a:moveTo>
                  <a:lnTo>
                    <a:pt x="238617" y="6885"/>
                  </a:lnTo>
                  <a:lnTo>
                    <a:pt x="202336" y="20609"/>
                  </a:lnTo>
                  <a:lnTo>
                    <a:pt x="143766" y="64875"/>
                  </a:lnTo>
                  <a:lnTo>
                    <a:pt x="105724" y="125398"/>
                  </a:lnTo>
                  <a:lnTo>
                    <a:pt x="90456" y="194782"/>
                  </a:lnTo>
                  <a:lnTo>
                    <a:pt x="92063" y="230484"/>
                  </a:lnTo>
                  <a:lnTo>
                    <a:pt x="100205" y="265627"/>
                  </a:lnTo>
                  <a:lnTo>
                    <a:pt x="115163" y="299286"/>
                  </a:lnTo>
                  <a:lnTo>
                    <a:pt x="137217" y="330536"/>
                  </a:lnTo>
                  <a:lnTo>
                    <a:pt x="166648" y="358453"/>
                  </a:lnTo>
                  <a:lnTo>
                    <a:pt x="153100" y="392105"/>
                  </a:lnTo>
                  <a:lnTo>
                    <a:pt x="122347" y="457980"/>
                  </a:lnTo>
                  <a:lnTo>
                    <a:pt x="108484" y="491506"/>
                  </a:lnTo>
                  <a:lnTo>
                    <a:pt x="103794" y="498463"/>
                  </a:lnTo>
                  <a:lnTo>
                    <a:pt x="98453" y="500418"/>
                  </a:lnTo>
                  <a:lnTo>
                    <a:pt x="92440" y="501532"/>
                  </a:lnTo>
                  <a:lnTo>
                    <a:pt x="85733" y="505966"/>
                  </a:lnTo>
                  <a:lnTo>
                    <a:pt x="69905" y="532334"/>
                  </a:lnTo>
                  <a:lnTo>
                    <a:pt x="49633" y="575506"/>
                  </a:lnTo>
                  <a:lnTo>
                    <a:pt x="29928" y="620926"/>
                  </a:lnTo>
                  <a:lnTo>
                    <a:pt x="15801" y="654040"/>
                  </a:lnTo>
                  <a:lnTo>
                    <a:pt x="10401" y="664926"/>
                  </a:lnTo>
                  <a:lnTo>
                    <a:pt x="4454" y="677566"/>
                  </a:lnTo>
                  <a:lnTo>
                    <a:pt x="231" y="690689"/>
                  </a:lnTo>
                  <a:lnTo>
                    <a:pt x="0" y="703025"/>
                  </a:lnTo>
                  <a:lnTo>
                    <a:pt x="12595" y="724405"/>
                  </a:lnTo>
                  <a:lnTo>
                    <a:pt x="35960" y="741739"/>
                  </a:lnTo>
                  <a:lnTo>
                    <a:pt x="63591" y="752915"/>
                  </a:lnTo>
                  <a:lnTo>
                    <a:pt x="88983" y="755820"/>
                  </a:lnTo>
                  <a:lnTo>
                    <a:pt x="96585" y="753934"/>
                  </a:lnTo>
                  <a:lnTo>
                    <a:pt x="134897" y="696072"/>
                  </a:lnTo>
                  <a:lnTo>
                    <a:pt x="154545" y="651014"/>
                  </a:lnTo>
                  <a:lnTo>
                    <a:pt x="173856" y="605872"/>
                  </a:lnTo>
                  <a:lnTo>
                    <a:pt x="194218" y="561676"/>
                  </a:lnTo>
                  <a:lnTo>
                    <a:pt x="196815" y="554184"/>
                  </a:lnTo>
                  <a:lnTo>
                    <a:pt x="196249" y="548646"/>
                  </a:lnTo>
                  <a:lnTo>
                    <a:pt x="193603" y="543486"/>
                  </a:lnTo>
                  <a:lnTo>
                    <a:pt x="189959" y="537128"/>
                  </a:lnTo>
                  <a:lnTo>
                    <a:pt x="185028" y="534662"/>
                  </a:lnTo>
                  <a:lnTo>
                    <a:pt x="188390" y="528833"/>
                  </a:lnTo>
                  <a:lnTo>
                    <a:pt x="203318" y="495743"/>
                  </a:lnTo>
                  <a:lnTo>
                    <a:pt x="217963" y="462685"/>
                  </a:lnTo>
                  <a:lnTo>
                    <a:pt x="232754" y="429857"/>
                  </a:lnTo>
                  <a:lnTo>
                    <a:pt x="248124" y="397461"/>
                  </a:lnTo>
                  <a:lnTo>
                    <a:pt x="293908" y="401890"/>
                  </a:lnTo>
                  <a:lnTo>
                    <a:pt x="337040" y="396661"/>
                  </a:lnTo>
                  <a:lnTo>
                    <a:pt x="376661" y="382885"/>
                  </a:lnTo>
                  <a:lnTo>
                    <a:pt x="411914" y="361678"/>
                  </a:lnTo>
                  <a:lnTo>
                    <a:pt x="441940" y="334151"/>
                  </a:lnTo>
                  <a:lnTo>
                    <a:pt x="465883" y="301418"/>
                  </a:lnTo>
                  <a:lnTo>
                    <a:pt x="482883" y="264592"/>
                  </a:lnTo>
                  <a:lnTo>
                    <a:pt x="492083" y="224786"/>
                  </a:lnTo>
                  <a:lnTo>
                    <a:pt x="492626" y="183114"/>
                  </a:lnTo>
                  <a:lnTo>
                    <a:pt x="483654" y="140688"/>
                  </a:lnTo>
                  <a:lnTo>
                    <a:pt x="464308" y="98622"/>
                  </a:lnTo>
                  <a:lnTo>
                    <a:pt x="428333" y="52678"/>
                  </a:lnTo>
                  <a:lnTo>
                    <a:pt x="380255" y="19261"/>
                  </a:lnTo>
                  <a:lnTo>
                    <a:pt x="341590" y="5922"/>
                  </a:lnTo>
                  <a:lnTo>
                    <a:pt x="323771" y="878"/>
                  </a:lnTo>
                  <a:lnTo>
                    <a:pt x="279189" y="0"/>
                  </a:lnTo>
                  <a:close/>
                </a:path>
              </a:pathLst>
            </a:custGeom>
            <a:solidFill>
              <a:srgbClr val="3B3B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408252" y="1428053"/>
              <a:ext cx="382905" cy="217170"/>
            </a:xfrm>
            <a:custGeom>
              <a:avLst/>
              <a:gdLst/>
              <a:ahLst/>
              <a:cxnLst/>
              <a:rect l="l" t="t" r="r" b="b"/>
              <a:pathLst>
                <a:path w="382905" h="217169">
                  <a:moveTo>
                    <a:pt x="213697" y="0"/>
                  </a:moveTo>
                  <a:lnTo>
                    <a:pt x="167209" y="1688"/>
                  </a:lnTo>
                  <a:lnTo>
                    <a:pt x="122958" y="14053"/>
                  </a:lnTo>
                  <a:lnTo>
                    <a:pt x="81902" y="36313"/>
                  </a:lnTo>
                  <a:lnTo>
                    <a:pt x="46834" y="67198"/>
                  </a:lnTo>
                  <a:lnTo>
                    <a:pt x="20545" y="105437"/>
                  </a:lnTo>
                  <a:lnTo>
                    <a:pt x="5827" y="149762"/>
                  </a:lnTo>
                  <a:lnTo>
                    <a:pt x="390" y="190399"/>
                  </a:lnTo>
                  <a:lnTo>
                    <a:pt x="784" y="204576"/>
                  </a:lnTo>
                  <a:lnTo>
                    <a:pt x="0" y="206257"/>
                  </a:lnTo>
                  <a:lnTo>
                    <a:pt x="1681" y="217018"/>
                  </a:lnTo>
                  <a:lnTo>
                    <a:pt x="3362" y="217018"/>
                  </a:lnTo>
                  <a:lnTo>
                    <a:pt x="7508" y="212086"/>
                  </a:lnTo>
                  <a:lnTo>
                    <a:pt x="12551" y="213767"/>
                  </a:lnTo>
                  <a:lnTo>
                    <a:pt x="14120" y="208723"/>
                  </a:lnTo>
                  <a:lnTo>
                    <a:pt x="15017" y="207042"/>
                  </a:lnTo>
                  <a:lnTo>
                    <a:pt x="14120" y="206257"/>
                  </a:lnTo>
                  <a:lnTo>
                    <a:pt x="16357" y="161108"/>
                  </a:lnTo>
                  <a:lnTo>
                    <a:pt x="27217" y="123200"/>
                  </a:lnTo>
                  <a:lnTo>
                    <a:pt x="58959" y="73513"/>
                  </a:lnTo>
                  <a:lnTo>
                    <a:pt x="88507" y="45839"/>
                  </a:lnTo>
                  <a:lnTo>
                    <a:pt x="122972" y="24869"/>
                  </a:lnTo>
                  <a:lnTo>
                    <a:pt x="160484" y="13346"/>
                  </a:lnTo>
                  <a:lnTo>
                    <a:pt x="194974" y="10740"/>
                  </a:lnTo>
                  <a:lnTo>
                    <a:pt x="213911" y="11360"/>
                  </a:lnTo>
                  <a:lnTo>
                    <a:pt x="228623" y="15027"/>
                  </a:lnTo>
                  <a:lnTo>
                    <a:pt x="235348" y="12561"/>
                  </a:lnTo>
                  <a:lnTo>
                    <a:pt x="241175" y="20296"/>
                  </a:lnTo>
                  <a:lnTo>
                    <a:pt x="248124" y="19175"/>
                  </a:lnTo>
                  <a:lnTo>
                    <a:pt x="290420" y="39768"/>
                  </a:lnTo>
                  <a:lnTo>
                    <a:pt x="324500" y="66814"/>
                  </a:lnTo>
                  <a:lnTo>
                    <a:pt x="350847" y="101426"/>
                  </a:lnTo>
                  <a:lnTo>
                    <a:pt x="369944" y="144718"/>
                  </a:lnTo>
                  <a:lnTo>
                    <a:pt x="374203" y="143821"/>
                  </a:lnTo>
                  <a:lnTo>
                    <a:pt x="377565" y="140571"/>
                  </a:lnTo>
                  <a:lnTo>
                    <a:pt x="382832" y="143037"/>
                  </a:lnTo>
                  <a:lnTo>
                    <a:pt x="366463" y="98674"/>
                  </a:lnTo>
                  <a:lnTo>
                    <a:pt x="338660" y="60856"/>
                  </a:lnTo>
                  <a:lnTo>
                    <a:pt x="302128" y="30916"/>
                  </a:lnTo>
                  <a:lnTo>
                    <a:pt x="259571" y="10186"/>
                  </a:lnTo>
                  <a:lnTo>
                    <a:pt x="213697" y="0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429238" y="1447215"/>
              <a:ext cx="349885" cy="349885"/>
            </a:xfrm>
            <a:custGeom>
              <a:avLst/>
              <a:gdLst/>
              <a:ahLst/>
              <a:cxnLst/>
              <a:rect l="l" t="t" r="r" b="b"/>
              <a:pathLst>
                <a:path w="349885" h="349885">
                  <a:moveTo>
                    <a:pt x="176411" y="0"/>
                  </a:moveTo>
                  <a:lnTo>
                    <a:pt x="108074" y="11583"/>
                  </a:lnTo>
                  <a:lnTo>
                    <a:pt x="53414" y="47287"/>
                  </a:lnTo>
                  <a:lnTo>
                    <a:pt x="16149" y="100128"/>
                  </a:lnTo>
                  <a:lnTo>
                    <a:pt x="0" y="163127"/>
                  </a:lnTo>
                  <a:lnTo>
                    <a:pt x="1004" y="196255"/>
                  </a:lnTo>
                  <a:lnTo>
                    <a:pt x="23498" y="261401"/>
                  </a:lnTo>
                  <a:lnTo>
                    <a:pt x="76403" y="319252"/>
                  </a:lnTo>
                  <a:lnTo>
                    <a:pt x="132242" y="345047"/>
                  </a:lnTo>
                  <a:lnTo>
                    <a:pt x="163145" y="349438"/>
                  </a:lnTo>
                  <a:lnTo>
                    <a:pt x="194301" y="348732"/>
                  </a:lnTo>
                  <a:lnTo>
                    <a:pt x="233999" y="340026"/>
                  </a:lnTo>
                  <a:lnTo>
                    <a:pt x="268298" y="323341"/>
                  </a:lnTo>
                  <a:lnTo>
                    <a:pt x="319616" y="271525"/>
                  </a:lnTo>
                  <a:lnTo>
                    <a:pt x="346086" y="204259"/>
                  </a:lnTo>
                  <a:lnTo>
                    <a:pt x="349325" y="168262"/>
                  </a:lnTo>
                  <a:lnTo>
                    <a:pt x="345538" y="132518"/>
                  </a:lnTo>
                  <a:lnTo>
                    <a:pt x="315801" y="67279"/>
                  </a:lnTo>
                  <a:lnTo>
                    <a:pt x="254707" y="19516"/>
                  </a:lnTo>
                  <a:lnTo>
                    <a:pt x="214546" y="5434"/>
                  </a:lnTo>
                  <a:lnTo>
                    <a:pt x="17641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444418" y="1456556"/>
              <a:ext cx="321310" cy="326390"/>
            </a:xfrm>
            <a:custGeom>
              <a:avLst/>
              <a:gdLst/>
              <a:ahLst/>
              <a:cxnLst/>
              <a:rect l="l" t="t" r="r" b="b"/>
              <a:pathLst>
                <a:path w="321310" h="326389">
                  <a:moveTo>
                    <a:pt x="164773" y="0"/>
                  </a:moveTo>
                  <a:lnTo>
                    <a:pt x="98357" y="12134"/>
                  </a:lnTo>
                  <a:lnTo>
                    <a:pt x="46127" y="50358"/>
                  </a:lnTo>
                  <a:lnTo>
                    <a:pt x="12027" y="105895"/>
                  </a:lnTo>
                  <a:lnTo>
                    <a:pt x="0" y="169970"/>
                  </a:lnTo>
                  <a:lnTo>
                    <a:pt x="3496" y="202465"/>
                  </a:lnTo>
                  <a:lnTo>
                    <a:pt x="31972" y="262890"/>
                  </a:lnTo>
                  <a:lnTo>
                    <a:pt x="92379" y="309911"/>
                  </a:lnTo>
                  <a:lnTo>
                    <a:pt x="129663" y="322705"/>
                  </a:lnTo>
                  <a:lnTo>
                    <a:pt x="165403" y="326074"/>
                  </a:lnTo>
                  <a:lnTo>
                    <a:pt x="198974" y="321109"/>
                  </a:lnTo>
                  <a:lnTo>
                    <a:pt x="257112" y="290547"/>
                  </a:lnTo>
                  <a:lnTo>
                    <a:pt x="299079" y="239755"/>
                  </a:lnTo>
                  <a:lnTo>
                    <a:pt x="319879" y="177467"/>
                  </a:lnTo>
                  <a:lnTo>
                    <a:pt x="320779" y="144743"/>
                  </a:lnTo>
                  <a:lnTo>
                    <a:pt x="314513" y="112420"/>
                  </a:lnTo>
                  <a:lnTo>
                    <a:pt x="300458" y="81591"/>
                  </a:lnTo>
                  <a:lnTo>
                    <a:pt x="277987" y="53348"/>
                  </a:lnTo>
                  <a:lnTo>
                    <a:pt x="246476" y="28783"/>
                  </a:lnTo>
                  <a:lnTo>
                    <a:pt x="241433" y="22730"/>
                  </a:lnTo>
                  <a:lnTo>
                    <a:pt x="202069" y="6458"/>
                  </a:lnTo>
                  <a:lnTo>
                    <a:pt x="164773" y="0"/>
                  </a:lnTo>
                  <a:close/>
                </a:path>
              </a:pathLst>
            </a:custGeom>
            <a:solidFill>
              <a:srgbClr val="3B3B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450838" y="1464266"/>
              <a:ext cx="307975" cy="310515"/>
            </a:xfrm>
            <a:custGeom>
              <a:avLst/>
              <a:gdLst/>
              <a:ahLst/>
              <a:cxnLst/>
              <a:rect l="l" t="t" r="r" b="b"/>
              <a:pathLst>
                <a:path w="307975" h="310514">
                  <a:moveTo>
                    <a:pt x="157250" y="33"/>
                  </a:moveTo>
                  <a:lnTo>
                    <a:pt x="146589" y="0"/>
                  </a:lnTo>
                  <a:lnTo>
                    <a:pt x="144908" y="1681"/>
                  </a:lnTo>
                  <a:lnTo>
                    <a:pt x="142442" y="2466"/>
                  </a:lnTo>
                  <a:lnTo>
                    <a:pt x="100061" y="9404"/>
                  </a:lnTo>
                  <a:lnTo>
                    <a:pt x="65873" y="26851"/>
                  </a:lnTo>
                  <a:lnTo>
                    <a:pt x="18184" y="81403"/>
                  </a:lnTo>
                  <a:lnTo>
                    <a:pt x="0" y="150793"/>
                  </a:lnTo>
                  <a:lnTo>
                    <a:pt x="2691" y="186787"/>
                  </a:lnTo>
                  <a:lnTo>
                    <a:pt x="33081" y="252845"/>
                  </a:lnTo>
                  <a:lnTo>
                    <a:pt x="61356" y="279497"/>
                  </a:lnTo>
                  <a:lnTo>
                    <a:pt x="98735" y="299623"/>
                  </a:lnTo>
                  <a:lnTo>
                    <a:pt x="145682" y="310200"/>
                  </a:lnTo>
                  <a:lnTo>
                    <a:pt x="190615" y="306372"/>
                  </a:lnTo>
                  <a:lnTo>
                    <a:pt x="231316" y="290002"/>
                  </a:lnTo>
                  <a:lnTo>
                    <a:pt x="265565" y="262949"/>
                  </a:lnTo>
                  <a:lnTo>
                    <a:pt x="291143" y="227075"/>
                  </a:lnTo>
                  <a:lnTo>
                    <a:pt x="305831" y="184239"/>
                  </a:lnTo>
                  <a:lnTo>
                    <a:pt x="307410" y="136304"/>
                  </a:lnTo>
                  <a:lnTo>
                    <a:pt x="296031" y="93119"/>
                  </a:lnTo>
                  <a:lnTo>
                    <a:pt x="273369" y="56480"/>
                  </a:lnTo>
                  <a:lnTo>
                    <a:pt x="240998" y="27555"/>
                  </a:lnTo>
                  <a:lnTo>
                    <a:pt x="200495" y="7510"/>
                  </a:lnTo>
                  <a:lnTo>
                    <a:pt x="192762" y="6613"/>
                  </a:lnTo>
                  <a:lnTo>
                    <a:pt x="189400" y="4147"/>
                  </a:lnTo>
                  <a:lnTo>
                    <a:pt x="167994" y="1106"/>
                  </a:lnTo>
                  <a:lnTo>
                    <a:pt x="157250" y="33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0969" y="1541609"/>
              <a:ext cx="131234" cy="9852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416543" y="1593964"/>
              <a:ext cx="382270" cy="223520"/>
            </a:xfrm>
            <a:custGeom>
              <a:avLst/>
              <a:gdLst/>
              <a:ahLst/>
              <a:cxnLst/>
              <a:rect l="l" t="t" r="r" b="b"/>
              <a:pathLst>
                <a:path w="382269" h="223519">
                  <a:moveTo>
                    <a:pt x="16700" y="88442"/>
                  </a:moveTo>
                  <a:lnTo>
                    <a:pt x="11760" y="82270"/>
                  </a:lnTo>
                  <a:lnTo>
                    <a:pt x="13335" y="73088"/>
                  </a:lnTo>
                  <a:lnTo>
                    <a:pt x="9182" y="66471"/>
                  </a:lnTo>
                  <a:lnTo>
                    <a:pt x="5829" y="69837"/>
                  </a:lnTo>
                  <a:lnTo>
                    <a:pt x="3352" y="76441"/>
                  </a:lnTo>
                  <a:lnTo>
                    <a:pt x="0" y="80708"/>
                  </a:lnTo>
                  <a:lnTo>
                    <a:pt x="889" y="87655"/>
                  </a:lnTo>
                  <a:lnTo>
                    <a:pt x="5829" y="100990"/>
                  </a:lnTo>
                  <a:lnTo>
                    <a:pt x="6718" y="94272"/>
                  </a:lnTo>
                  <a:lnTo>
                    <a:pt x="11760" y="90119"/>
                  </a:lnTo>
                  <a:lnTo>
                    <a:pt x="16700" y="88442"/>
                  </a:lnTo>
                  <a:close/>
                </a:path>
                <a:path w="382269" h="223519">
                  <a:moveTo>
                    <a:pt x="348310" y="138772"/>
                  </a:moveTo>
                  <a:lnTo>
                    <a:pt x="342480" y="137985"/>
                  </a:lnTo>
                  <a:lnTo>
                    <a:pt x="340017" y="132943"/>
                  </a:lnTo>
                  <a:lnTo>
                    <a:pt x="338340" y="128003"/>
                  </a:lnTo>
                  <a:lnTo>
                    <a:pt x="305892" y="165468"/>
                  </a:lnTo>
                  <a:lnTo>
                    <a:pt x="265950" y="191262"/>
                  </a:lnTo>
                  <a:lnTo>
                    <a:pt x="221068" y="205333"/>
                  </a:lnTo>
                  <a:lnTo>
                    <a:pt x="173812" y="207632"/>
                  </a:lnTo>
                  <a:lnTo>
                    <a:pt x="126720" y="198094"/>
                  </a:lnTo>
                  <a:lnTo>
                    <a:pt x="82372" y="176657"/>
                  </a:lnTo>
                  <a:lnTo>
                    <a:pt x="82372" y="180809"/>
                  </a:lnTo>
                  <a:lnTo>
                    <a:pt x="83261" y="187756"/>
                  </a:lnTo>
                  <a:lnTo>
                    <a:pt x="79006" y="190334"/>
                  </a:lnTo>
                  <a:lnTo>
                    <a:pt x="116789" y="211302"/>
                  </a:lnTo>
                  <a:lnTo>
                    <a:pt x="158648" y="222072"/>
                  </a:lnTo>
                  <a:lnTo>
                    <a:pt x="202285" y="223088"/>
                  </a:lnTo>
                  <a:lnTo>
                    <a:pt x="245376" y="214807"/>
                  </a:lnTo>
                  <a:lnTo>
                    <a:pt x="285623" y="197688"/>
                  </a:lnTo>
                  <a:lnTo>
                    <a:pt x="320700" y="172186"/>
                  </a:lnTo>
                  <a:lnTo>
                    <a:pt x="348310" y="138772"/>
                  </a:lnTo>
                  <a:close/>
                </a:path>
                <a:path w="382269" h="223519">
                  <a:moveTo>
                    <a:pt x="382041" y="9194"/>
                  </a:moveTo>
                  <a:lnTo>
                    <a:pt x="380365" y="1574"/>
                  </a:lnTo>
                  <a:lnTo>
                    <a:pt x="375323" y="3251"/>
                  </a:lnTo>
                  <a:lnTo>
                    <a:pt x="370052" y="2463"/>
                  </a:lnTo>
                  <a:lnTo>
                    <a:pt x="366687" y="0"/>
                  </a:lnTo>
                  <a:lnTo>
                    <a:pt x="368376" y="26898"/>
                  </a:lnTo>
                  <a:lnTo>
                    <a:pt x="372516" y="24434"/>
                  </a:lnTo>
                  <a:lnTo>
                    <a:pt x="376999" y="24434"/>
                  </a:lnTo>
                  <a:lnTo>
                    <a:pt x="382041" y="26111"/>
                  </a:lnTo>
                  <a:lnTo>
                    <a:pt x="382041" y="9194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9716" y="1788437"/>
              <a:ext cx="220330" cy="37954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245750" y="1677129"/>
              <a:ext cx="5363210" cy="2546985"/>
            </a:xfrm>
            <a:custGeom>
              <a:avLst/>
              <a:gdLst/>
              <a:ahLst/>
              <a:cxnLst/>
              <a:rect l="l" t="t" r="r" b="b"/>
              <a:pathLst>
                <a:path w="5363209" h="2546985">
                  <a:moveTo>
                    <a:pt x="5362798" y="0"/>
                  </a:moveTo>
                  <a:lnTo>
                    <a:pt x="5362798" y="1217436"/>
                  </a:lnTo>
                  <a:lnTo>
                    <a:pt x="4969991" y="1217436"/>
                  </a:lnTo>
                </a:path>
                <a:path w="5363209" h="2546985">
                  <a:moveTo>
                    <a:pt x="0" y="2546628"/>
                  </a:moveTo>
                  <a:lnTo>
                    <a:pt x="3117914" y="2546628"/>
                  </a:lnTo>
                  <a:lnTo>
                    <a:pt x="3117914" y="14459"/>
                  </a:lnTo>
                  <a:lnTo>
                    <a:pt x="0" y="14459"/>
                  </a:lnTo>
                </a:path>
              </a:pathLst>
            </a:custGeom>
            <a:ln w="219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603948" y="611354"/>
              <a:ext cx="1871345" cy="1068070"/>
            </a:xfrm>
            <a:custGeom>
              <a:avLst/>
              <a:gdLst/>
              <a:ahLst/>
              <a:cxnLst/>
              <a:rect l="l" t="t" r="r" b="b"/>
              <a:pathLst>
                <a:path w="1871345" h="1068070">
                  <a:moveTo>
                    <a:pt x="1123955" y="0"/>
                  </a:moveTo>
                  <a:lnTo>
                    <a:pt x="1070357" y="2657"/>
                  </a:lnTo>
                  <a:lnTo>
                    <a:pt x="1019165" y="10383"/>
                  </a:lnTo>
                  <a:lnTo>
                    <a:pt x="970933" y="22808"/>
                  </a:lnTo>
                  <a:lnTo>
                    <a:pt x="926215" y="39562"/>
                  </a:lnTo>
                  <a:lnTo>
                    <a:pt x="885566" y="60274"/>
                  </a:lnTo>
                  <a:lnTo>
                    <a:pt x="849540" y="84575"/>
                  </a:lnTo>
                  <a:lnTo>
                    <a:pt x="818691" y="112095"/>
                  </a:lnTo>
                  <a:lnTo>
                    <a:pt x="793574" y="142464"/>
                  </a:lnTo>
                  <a:lnTo>
                    <a:pt x="774743" y="175312"/>
                  </a:lnTo>
                  <a:lnTo>
                    <a:pt x="732920" y="158144"/>
                  </a:lnTo>
                  <a:lnTo>
                    <a:pt x="688197" y="145075"/>
                  </a:lnTo>
                  <a:lnTo>
                    <a:pt x="640910" y="136756"/>
                  </a:lnTo>
                  <a:lnTo>
                    <a:pt x="591396" y="133838"/>
                  </a:lnTo>
                  <a:lnTo>
                    <a:pt x="540121" y="136776"/>
                  </a:lnTo>
                  <a:lnTo>
                    <a:pt x="491145" y="145317"/>
                  </a:lnTo>
                  <a:lnTo>
                    <a:pt x="444996" y="159052"/>
                  </a:lnTo>
                  <a:lnTo>
                    <a:pt x="402206" y="177570"/>
                  </a:lnTo>
                  <a:lnTo>
                    <a:pt x="363304" y="200463"/>
                  </a:lnTo>
                  <a:lnTo>
                    <a:pt x="328820" y="227320"/>
                  </a:lnTo>
                  <a:lnTo>
                    <a:pt x="299283" y="257733"/>
                  </a:lnTo>
                  <a:lnTo>
                    <a:pt x="275224" y="291291"/>
                  </a:lnTo>
                  <a:lnTo>
                    <a:pt x="257172" y="327585"/>
                  </a:lnTo>
                  <a:lnTo>
                    <a:pt x="245658" y="366206"/>
                  </a:lnTo>
                  <a:lnTo>
                    <a:pt x="241399" y="366206"/>
                  </a:lnTo>
                  <a:lnTo>
                    <a:pt x="192865" y="370789"/>
                  </a:lnTo>
                  <a:lnTo>
                    <a:pt x="147607" y="383934"/>
                  </a:lnTo>
                  <a:lnTo>
                    <a:pt x="106609" y="404734"/>
                  </a:lnTo>
                  <a:lnTo>
                    <a:pt x="70856" y="432284"/>
                  </a:lnTo>
                  <a:lnTo>
                    <a:pt x="41334" y="465677"/>
                  </a:lnTo>
                  <a:lnTo>
                    <a:pt x="19027" y="504006"/>
                  </a:lnTo>
                  <a:lnTo>
                    <a:pt x="4921" y="546365"/>
                  </a:lnTo>
                  <a:lnTo>
                    <a:pt x="0" y="591848"/>
                  </a:lnTo>
                  <a:lnTo>
                    <a:pt x="5628" y="640615"/>
                  </a:lnTo>
                  <a:lnTo>
                    <a:pt x="21722" y="685750"/>
                  </a:lnTo>
                  <a:lnTo>
                    <a:pt x="47100" y="726102"/>
                  </a:lnTo>
                  <a:lnTo>
                    <a:pt x="80575" y="760522"/>
                  </a:lnTo>
                  <a:lnTo>
                    <a:pt x="120965" y="787862"/>
                  </a:lnTo>
                  <a:lnTo>
                    <a:pt x="167086" y="806973"/>
                  </a:lnTo>
                  <a:lnTo>
                    <a:pt x="217753" y="816705"/>
                  </a:lnTo>
                  <a:lnTo>
                    <a:pt x="228818" y="862981"/>
                  </a:lnTo>
                  <a:lnTo>
                    <a:pt x="249519" y="905183"/>
                  </a:lnTo>
                  <a:lnTo>
                    <a:pt x="278691" y="942200"/>
                  </a:lnTo>
                  <a:lnTo>
                    <a:pt x="315170" y="972924"/>
                  </a:lnTo>
                  <a:lnTo>
                    <a:pt x="357790" y="996243"/>
                  </a:lnTo>
                  <a:lnTo>
                    <a:pt x="405388" y="1011048"/>
                  </a:lnTo>
                  <a:lnTo>
                    <a:pt x="456799" y="1016230"/>
                  </a:lnTo>
                  <a:lnTo>
                    <a:pt x="502317" y="1012231"/>
                  </a:lnTo>
                  <a:lnTo>
                    <a:pt x="544914" y="1000719"/>
                  </a:lnTo>
                  <a:lnTo>
                    <a:pt x="583855" y="982418"/>
                  </a:lnTo>
                  <a:lnTo>
                    <a:pt x="618405" y="958054"/>
                  </a:lnTo>
                  <a:lnTo>
                    <a:pt x="652361" y="985044"/>
                  </a:lnTo>
                  <a:lnTo>
                    <a:pt x="691787" y="1008812"/>
                  </a:lnTo>
                  <a:lnTo>
                    <a:pt x="736100" y="1029019"/>
                  </a:lnTo>
                  <a:lnTo>
                    <a:pt x="784719" y="1045326"/>
                  </a:lnTo>
                  <a:lnTo>
                    <a:pt x="837060" y="1057395"/>
                  </a:lnTo>
                  <a:lnTo>
                    <a:pt x="892542" y="1064884"/>
                  </a:lnTo>
                  <a:lnTo>
                    <a:pt x="950582" y="1067456"/>
                  </a:lnTo>
                  <a:lnTo>
                    <a:pt x="1011228" y="1064653"/>
                  </a:lnTo>
                  <a:lnTo>
                    <a:pt x="1069009" y="1056510"/>
                  </a:lnTo>
                  <a:lnTo>
                    <a:pt x="1123275" y="1043421"/>
                  </a:lnTo>
                  <a:lnTo>
                    <a:pt x="1173378" y="1025786"/>
                  </a:lnTo>
                  <a:lnTo>
                    <a:pt x="1218669" y="1003999"/>
                  </a:lnTo>
                  <a:lnTo>
                    <a:pt x="1258499" y="978458"/>
                  </a:lnTo>
                  <a:lnTo>
                    <a:pt x="1292220" y="949560"/>
                  </a:lnTo>
                  <a:lnTo>
                    <a:pt x="1319182" y="917701"/>
                  </a:lnTo>
                  <a:lnTo>
                    <a:pt x="1340114" y="920879"/>
                  </a:lnTo>
                  <a:lnTo>
                    <a:pt x="1361152" y="922955"/>
                  </a:lnTo>
                  <a:lnTo>
                    <a:pt x="1382442" y="924085"/>
                  </a:lnTo>
                  <a:lnTo>
                    <a:pt x="1404131" y="924426"/>
                  </a:lnTo>
                  <a:lnTo>
                    <a:pt x="1461214" y="921141"/>
                  </a:lnTo>
                  <a:lnTo>
                    <a:pt x="1515361" y="911629"/>
                  </a:lnTo>
                  <a:lnTo>
                    <a:pt x="1565861" y="896407"/>
                  </a:lnTo>
                  <a:lnTo>
                    <a:pt x="1612003" y="875990"/>
                  </a:lnTo>
                  <a:lnTo>
                    <a:pt x="1653075" y="850893"/>
                  </a:lnTo>
                  <a:lnTo>
                    <a:pt x="1688367" y="821633"/>
                  </a:lnTo>
                  <a:lnTo>
                    <a:pt x="1717167" y="788725"/>
                  </a:lnTo>
                  <a:lnTo>
                    <a:pt x="1738764" y="752685"/>
                  </a:lnTo>
                  <a:lnTo>
                    <a:pt x="1752446" y="714028"/>
                  </a:lnTo>
                  <a:lnTo>
                    <a:pt x="1792989" y="683727"/>
                  </a:lnTo>
                  <a:lnTo>
                    <a:pt x="1825974" y="649035"/>
                  </a:lnTo>
                  <a:lnTo>
                    <a:pt x="1850566" y="610538"/>
                  </a:lnTo>
                  <a:lnTo>
                    <a:pt x="1865933" y="568825"/>
                  </a:lnTo>
                  <a:lnTo>
                    <a:pt x="1871241" y="524480"/>
                  </a:lnTo>
                  <a:lnTo>
                    <a:pt x="1866613" y="483476"/>
                  </a:lnTo>
                  <a:lnTo>
                    <a:pt x="1853218" y="444607"/>
                  </a:lnTo>
                  <a:lnTo>
                    <a:pt x="1831792" y="408386"/>
                  </a:lnTo>
                  <a:lnTo>
                    <a:pt x="1803070" y="375327"/>
                  </a:lnTo>
                  <a:lnTo>
                    <a:pt x="1767786" y="345945"/>
                  </a:lnTo>
                  <a:lnTo>
                    <a:pt x="1726675" y="320753"/>
                  </a:lnTo>
                  <a:lnTo>
                    <a:pt x="1680473" y="300264"/>
                  </a:lnTo>
                  <a:lnTo>
                    <a:pt x="1629915" y="284993"/>
                  </a:lnTo>
                  <a:lnTo>
                    <a:pt x="1575734" y="275454"/>
                  </a:lnTo>
                  <a:lnTo>
                    <a:pt x="1518667" y="272160"/>
                  </a:lnTo>
                  <a:lnTo>
                    <a:pt x="1502711" y="272258"/>
                  </a:lnTo>
                  <a:lnTo>
                    <a:pt x="1487512" y="272945"/>
                  </a:lnTo>
                  <a:lnTo>
                    <a:pt x="1489193" y="265210"/>
                  </a:lnTo>
                  <a:lnTo>
                    <a:pt x="1490089" y="257700"/>
                  </a:lnTo>
                  <a:lnTo>
                    <a:pt x="1490089" y="250190"/>
                  </a:lnTo>
                  <a:lnTo>
                    <a:pt x="1486114" y="213262"/>
                  </a:lnTo>
                  <a:lnTo>
                    <a:pt x="1456018" y="144798"/>
                  </a:lnTo>
                  <a:lnTo>
                    <a:pt x="1431037" y="114043"/>
                  </a:lnTo>
                  <a:lnTo>
                    <a:pt x="1400195" y="86124"/>
                  </a:lnTo>
                  <a:lnTo>
                    <a:pt x="1364061" y="61431"/>
                  </a:lnTo>
                  <a:lnTo>
                    <a:pt x="1323204" y="40355"/>
                  </a:lnTo>
                  <a:lnTo>
                    <a:pt x="1278196" y="23284"/>
                  </a:lnTo>
                  <a:lnTo>
                    <a:pt x="1229605" y="10608"/>
                  </a:lnTo>
                  <a:lnTo>
                    <a:pt x="1178001" y="2717"/>
                  </a:lnTo>
                  <a:lnTo>
                    <a:pt x="1123955" y="0"/>
                  </a:lnTo>
                  <a:close/>
                </a:path>
              </a:pathLst>
            </a:custGeom>
            <a:solidFill>
              <a:srgbClr val="BEEA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603948" y="611354"/>
              <a:ext cx="1871345" cy="1068070"/>
            </a:xfrm>
            <a:custGeom>
              <a:avLst/>
              <a:gdLst/>
              <a:ahLst/>
              <a:cxnLst/>
              <a:rect l="l" t="t" r="r" b="b"/>
              <a:pathLst>
                <a:path w="1871345" h="1068070">
                  <a:moveTo>
                    <a:pt x="618405" y="958054"/>
                  </a:moveTo>
                  <a:lnTo>
                    <a:pt x="583855" y="982418"/>
                  </a:lnTo>
                  <a:lnTo>
                    <a:pt x="544914" y="1000719"/>
                  </a:lnTo>
                  <a:lnTo>
                    <a:pt x="502317" y="1012231"/>
                  </a:lnTo>
                  <a:lnTo>
                    <a:pt x="456799" y="1016230"/>
                  </a:lnTo>
                  <a:lnTo>
                    <a:pt x="405388" y="1011048"/>
                  </a:lnTo>
                  <a:lnTo>
                    <a:pt x="357790" y="996243"/>
                  </a:lnTo>
                  <a:lnTo>
                    <a:pt x="315170" y="972924"/>
                  </a:lnTo>
                  <a:lnTo>
                    <a:pt x="278691" y="942200"/>
                  </a:lnTo>
                  <a:lnTo>
                    <a:pt x="249519" y="905183"/>
                  </a:lnTo>
                  <a:lnTo>
                    <a:pt x="228818" y="862981"/>
                  </a:lnTo>
                  <a:lnTo>
                    <a:pt x="217753" y="816705"/>
                  </a:lnTo>
                  <a:lnTo>
                    <a:pt x="167086" y="806973"/>
                  </a:lnTo>
                  <a:lnTo>
                    <a:pt x="120965" y="787862"/>
                  </a:lnTo>
                  <a:lnTo>
                    <a:pt x="80575" y="760522"/>
                  </a:lnTo>
                  <a:lnTo>
                    <a:pt x="47100" y="726102"/>
                  </a:lnTo>
                  <a:lnTo>
                    <a:pt x="21722" y="685750"/>
                  </a:lnTo>
                  <a:lnTo>
                    <a:pt x="5628" y="640615"/>
                  </a:lnTo>
                  <a:lnTo>
                    <a:pt x="0" y="591848"/>
                  </a:lnTo>
                  <a:lnTo>
                    <a:pt x="4921" y="546365"/>
                  </a:lnTo>
                  <a:lnTo>
                    <a:pt x="19027" y="504006"/>
                  </a:lnTo>
                  <a:lnTo>
                    <a:pt x="41334" y="465677"/>
                  </a:lnTo>
                  <a:lnTo>
                    <a:pt x="70856" y="432284"/>
                  </a:lnTo>
                  <a:lnTo>
                    <a:pt x="106609" y="404734"/>
                  </a:lnTo>
                  <a:lnTo>
                    <a:pt x="147607" y="383934"/>
                  </a:lnTo>
                  <a:lnTo>
                    <a:pt x="192865" y="370789"/>
                  </a:lnTo>
                  <a:lnTo>
                    <a:pt x="241399" y="366206"/>
                  </a:lnTo>
                  <a:lnTo>
                    <a:pt x="243080" y="366206"/>
                  </a:lnTo>
                  <a:lnTo>
                    <a:pt x="243977" y="366206"/>
                  </a:lnTo>
                  <a:lnTo>
                    <a:pt x="245658" y="366206"/>
                  </a:lnTo>
                  <a:lnTo>
                    <a:pt x="257172" y="327585"/>
                  </a:lnTo>
                  <a:lnTo>
                    <a:pt x="275224" y="291291"/>
                  </a:lnTo>
                  <a:lnTo>
                    <a:pt x="299283" y="257733"/>
                  </a:lnTo>
                  <a:lnTo>
                    <a:pt x="328820" y="227320"/>
                  </a:lnTo>
                  <a:lnTo>
                    <a:pt x="363304" y="200463"/>
                  </a:lnTo>
                  <a:lnTo>
                    <a:pt x="402206" y="177570"/>
                  </a:lnTo>
                  <a:lnTo>
                    <a:pt x="444996" y="159052"/>
                  </a:lnTo>
                  <a:lnTo>
                    <a:pt x="491145" y="145317"/>
                  </a:lnTo>
                  <a:lnTo>
                    <a:pt x="540121" y="136776"/>
                  </a:lnTo>
                  <a:lnTo>
                    <a:pt x="591396" y="133838"/>
                  </a:lnTo>
                  <a:lnTo>
                    <a:pt x="640910" y="136756"/>
                  </a:lnTo>
                  <a:lnTo>
                    <a:pt x="688197" y="145075"/>
                  </a:lnTo>
                  <a:lnTo>
                    <a:pt x="732920" y="158144"/>
                  </a:lnTo>
                  <a:lnTo>
                    <a:pt x="774743" y="175312"/>
                  </a:lnTo>
                  <a:lnTo>
                    <a:pt x="793574" y="142464"/>
                  </a:lnTo>
                  <a:lnTo>
                    <a:pt x="818691" y="112095"/>
                  </a:lnTo>
                  <a:lnTo>
                    <a:pt x="849540" y="84575"/>
                  </a:lnTo>
                  <a:lnTo>
                    <a:pt x="885566" y="60274"/>
                  </a:lnTo>
                  <a:lnTo>
                    <a:pt x="926215" y="39562"/>
                  </a:lnTo>
                  <a:lnTo>
                    <a:pt x="970933" y="22808"/>
                  </a:lnTo>
                  <a:lnTo>
                    <a:pt x="1019165" y="10383"/>
                  </a:lnTo>
                  <a:lnTo>
                    <a:pt x="1070357" y="2657"/>
                  </a:lnTo>
                  <a:lnTo>
                    <a:pt x="1123955" y="0"/>
                  </a:lnTo>
                  <a:lnTo>
                    <a:pt x="1178001" y="2717"/>
                  </a:lnTo>
                  <a:lnTo>
                    <a:pt x="1229605" y="10608"/>
                  </a:lnTo>
                  <a:lnTo>
                    <a:pt x="1278196" y="23284"/>
                  </a:lnTo>
                  <a:lnTo>
                    <a:pt x="1323204" y="40355"/>
                  </a:lnTo>
                  <a:lnTo>
                    <a:pt x="1364061" y="61431"/>
                  </a:lnTo>
                  <a:lnTo>
                    <a:pt x="1400195" y="86124"/>
                  </a:lnTo>
                  <a:lnTo>
                    <a:pt x="1431037" y="114043"/>
                  </a:lnTo>
                  <a:lnTo>
                    <a:pt x="1456018" y="144798"/>
                  </a:lnTo>
                  <a:lnTo>
                    <a:pt x="1486114" y="213262"/>
                  </a:lnTo>
                  <a:lnTo>
                    <a:pt x="1490089" y="257700"/>
                  </a:lnTo>
                  <a:lnTo>
                    <a:pt x="1489193" y="265210"/>
                  </a:lnTo>
                  <a:lnTo>
                    <a:pt x="1487512" y="272945"/>
                  </a:lnTo>
                  <a:lnTo>
                    <a:pt x="1495075" y="272491"/>
                  </a:lnTo>
                  <a:lnTo>
                    <a:pt x="1502711" y="272258"/>
                  </a:lnTo>
                  <a:lnTo>
                    <a:pt x="1510537" y="272172"/>
                  </a:lnTo>
                  <a:lnTo>
                    <a:pt x="1518667" y="272160"/>
                  </a:lnTo>
                  <a:lnTo>
                    <a:pt x="1575734" y="275454"/>
                  </a:lnTo>
                  <a:lnTo>
                    <a:pt x="1629915" y="284993"/>
                  </a:lnTo>
                  <a:lnTo>
                    <a:pt x="1680473" y="300264"/>
                  </a:lnTo>
                  <a:lnTo>
                    <a:pt x="1726675" y="320753"/>
                  </a:lnTo>
                  <a:lnTo>
                    <a:pt x="1767786" y="345945"/>
                  </a:lnTo>
                  <a:lnTo>
                    <a:pt x="1803070" y="375327"/>
                  </a:lnTo>
                  <a:lnTo>
                    <a:pt x="1831792" y="408386"/>
                  </a:lnTo>
                  <a:lnTo>
                    <a:pt x="1853218" y="444607"/>
                  </a:lnTo>
                  <a:lnTo>
                    <a:pt x="1866613" y="483476"/>
                  </a:lnTo>
                  <a:lnTo>
                    <a:pt x="1871241" y="524480"/>
                  </a:lnTo>
                  <a:lnTo>
                    <a:pt x="1865933" y="568825"/>
                  </a:lnTo>
                  <a:lnTo>
                    <a:pt x="1850566" y="610538"/>
                  </a:lnTo>
                  <a:lnTo>
                    <a:pt x="1825974" y="649035"/>
                  </a:lnTo>
                  <a:lnTo>
                    <a:pt x="1792989" y="683727"/>
                  </a:lnTo>
                  <a:lnTo>
                    <a:pt x="1752446" y="714028"/>
                  </a:lnTo>
                  <a:lnTo>
                    <a:pt x="1738764" y="752685"/>
                  </a:lnTo>
                  <a:lnTo>
                    <a:pt x="1717167" y="788725"/>
                  </a:lnTo>
                  <a:lnTo>
                    <a:pt x="1688367" y="821633"/>
                  </a:lnTo>
                  <a:lnTo>
                    <a:pt x="1653075" y="850893"/>
                  </a:lnTo>
                  <a:lnTo>
                    <a:pt x="1612003" y="875990"/>
                  </a:lnTo>
                  <a:lnTo>
                    <a:pt x="1565861" y="896407"/>
                  </a:lnTo>
                  <a:lnTo>
                    <a:pt x="1515361" y="911629"/>
                  </a:lnTo>
                  <a:lnTo>
                    <a:pt x="1461214" y="921141"/>
                  </a:lnTo>
                  <a:lnTo>
                    <a:pt x="1404131" y="924426"/>
                  </a:lnTo>
                  <a:lnTo>
                    <a:pt x="1382442" y="924085"/>
                  </a:lnTo>
                  <a:lnTo>
                    <a:pt x="1361152" y="922955"/>
                  </a:lnTo>
                  <a:lnTo>
                    <a:pt x="1340114" y="920879"/>
                  </a:lnTo>
                  <a:lnTo>
                    <a:pt x="1319182" y="917701"/>
                  </a:lnTo>
                  <a:lnTo>
                    <a:pt x="1292220" y="949560"/>
                  </a:lnTo>
                  <a:lnTo>
                    <a:pt x="1258499" y="978458"/>
                  </a:lnTo>
                  <a:lnTo>
                    <a:pt x="1218669" y="1003999"/>
                  </a:lnTo>
                  <a:lnTo>
                    <a:pt x="1173378" y="1025786"/>
                  </a:lnTo>
                  <a:lnTo>
                    <a:pt x="1123275" y="1043421"/>
                  </a:lnTo>
                  <a:lnTo>
                    <a:pt x="1069009" y="1056510"/>
                  </a:lnTo>
                  <a:lnTo>
                    <a:pt x="1011228" y="1064653"/>
                  </a:lnTo>
                  <a:lnTo>
                    <a:pt x="950582" y="1067456"/>
                  </a:lnTo>
                  <a:lnTo>
                    <a:pt x="892542" y="1064884"/>
                  </a:lnTo>
                  <a:lnTo>
                    <a:pt x="837060" y="1057395"/>
                  </a:lnTo>
                  <a:lnTo>
                    <a:pt x="784719" y="1045326"/>
                  </a:lnTo>
                  <a:lnTo>
                    <a:pt x="736100" y="1029019"/>
                  </a:lnTo>
                  <a:lnTo>
                    <a:pt x="691787" y="1008812"/>
                  </a:lnTo>
                  <a:lnTo>
                    <a:pt x="652361" y="985044"/>
                  </a:lnTo>
                  <a:lnTo>
                    <a:pt x="618405" y="958054"/>
                  </a:lnTo>
                  <a:close/>
                </a:path>
              </a:pathLst>
            </a:custGeom>
            <a:ln w="17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7148127" y="996851"/>
            <a:ext cx="847090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spc="-1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Internet</a:t>
            </a:r>
            <a:endParaRPr sz="1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03437" y="3620039"/>
            <a:ext cx="823594" cy="4019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04140" marR="5080" indent="-92075">
              <a:lnSpc>
                <a:spcPct val="103000"/>
              </a:lnSpc>
              <a:spcBef>
                <a:spcPts val="90"/>
              </a:spcBef>
            </a:pPr>
            <a:r>
              <a:rPr sz="1200" b="1" spc="-10" dirty="0">
                <a:latin typeface="Times New Roman" panose="02020603050405020304"/>
                <a:cs typeface="Times New Roman" panose="02020603050405020304"/>
              </a:rPr>
              <a:t>workstation networks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784794" y="3089730"/>
            <a:ext cx="572135" cy="7702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845" marR="5080" indent="-17780" algn="ctr">
              <a:lnSpc>
                <a:spcPct val="103000"/>
              </a:lnSpc>
              <a:spcBef>
                <a:spcPts val="90"/>
              </a:spcBef>
            </a:pPr>
            <a:r>
              <a:rPr sz="1200" b="1" spc="-10" dirty="0">
                <a:latin typeface="Times New Roman" panose="02020603050405020304"/>
                <a:cs typeface="Times New Roman" panose="02020603050405020304"/>
              </a:rPr>
              <a:t>external firewall</a:t>
            </a:r>
            <a:br>
              <a:rPr sz="1200" b="1" spc="-10" dirty="0">
                <a:latin typeface="Times New Roman" panose="02020603050405020304"/>
                <a:cs typeface="Times New Roman" panose="02020603050405020304"/>
              </a:rPr>
            </a:br>
            <a:r>
              <a:rPr lang="en-US" altLang="" sz="1200" b="1" spc="-10" dirty="0">
                <a:latin typeface="Times New Roman" panose="02020603050405020304"/>
                <a:cs typeface="Times New Roman" panose="02020603050405020304"/>
              </a:rPr>
              <a:t>+</a:t>
            </a:r>
            <a:br>
              <a:rPr lang="en-US" altLang="" sz="1200" b="1" spc="-10" dirty="0">
                <a:latin typeface="Times New Roman" panose="02020603050405020304"/>
                <a:cs typeface="Times New Roman" panose="02020603050405020304"/>
              </a:rPr>
            </a:br>
            <a:r>
              <a:rPr lang="en-US" altLang="" sz="1200" b="1" spc="-10" dirty="0">
                <a:latin typeface="Times New Roman" panose="02020603050405020304"/>
                <a:cs typeface="Times New Roman" panose="02020603050405020304"/>
              </a:rPr>
              <a:t>IDS</a:t>
            </a:r>
            <a:endParaRPr lang="en-US" altLang="" sz="1200" b="1" spc="-1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236198" y="1940446"/>
            <a:ext cx="554990" cy="4025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0955" marR="5080" indent="-8890">
              <a:lnSpc>
                <a:spcPct val="103000"/>
              </a:lnSpc>
              <a:spcBef>
                <a:spcPts val="85"/>
              </a:spcBef>
            </a:pPr>
            <a:r>
              <a:rPr sz="1200" b="1" spc="-10" dirty="0">
                <a:latin typeface="Times New Roman" panose="02020603050405020304"/>
                <a:cs typeface="Times New Roman" panose="02020603050405020304"/>
              </a:rPr>
              <a:t>internal firewall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236198" y="4502095"/>
            <a:ext cx="554990" cy="4025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0955" marR="5080" indent="-8890">
              <a:lnSpc>
                <a:spcPct val="103000"/>
              </a:lnSpc>
              <a:spcBef>
                <a:spcPts val="85"/>
              </a:spcBef>
            </a:pPr>
            <a:r>
              <a:rPr sz="1200" b="1" spc="-10" dirty="0">
                <a:latin typeface="Times New Roman" panose="02020603050405020304"/>
                <a:cs typeface="Times New Roman" panose="02020603050405020304"/>
              </a:rPr>
              <a:t>internal firewall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364183" y="2897715"/>
            <a:ext cx="819150" cy="4025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04140" marR="5080" indent="-92075">
              <a:lnSpc>
                <a:spcPct val="103000"/>
              </a:lnSpc>
              <a:spcBef>
                <a:spcPts val="85"/>
              </a:spcBef>
            </a:pPr>
            <a:r>
              <a:rPr sz="1200" b="1" dirty="0">
                <a:latin typeface="Times New Roman" panose="02020603050405020304"/>
                <a:cs typeface="Times New Roman" panose="02020603050405020304"/>
              </a:rPr>
              <a:t>LAN</a:t>
            </a:r>
            <a:r>
              <a:rPr sz="1200" b="1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10" dirty="0">
                <a:latin typeface="Times New Roman" panose="02020603050405020304"/>
                <a:cs typeface="Times New Roman" panose="02020603050405020304"/>
              </a:rPr>
              <a:t>switch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1200" b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10" dirty="0">
                <a:latin typeface="Times New Roman" panose="02020603050405020304"/>
                <a:cs typeface="Times New Roman" panose="02020603050405020304"/>
              </a:rPr>
              <a:t>router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040742" y="1914553"/>
            <a:ext cx="819150" cy="4019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04140" marR="5080" indent="-92075">
              <a:lnSpc>
                <a:spcPct val="103000"/>
              </a:lnSpc>
              <a:spcBef>
                <a:spcPts val="90"/>
              </a:spcBef>
            </a:pPr>
            <a:r>
              <a:rPr sz="1200" b="1" dirty="0">
                <a:latin typeface="Times New Roman" panose="02020603050405020304"/>
                <a:cs typeface="Times New Roman" panose="02020603050405020304"/>
              </a:rPr>
              <a:t>LAN</a:t>
            </a:r>
            <a:r>
              <a:rPr sz="1200" b="1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10" dirty="0">
                <a:latin typeface="Times New Roman" panose="02020603050405020304"/>
                <a:cs typeface="Times New Roman" panose="02020603050405020304"/>
              </a:rPr>
              <a:t>switch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1200" b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10" dirty="0">
                <a:latin typeface="Times New Roman" panose="02020603050405020304"/>
                <a:cs typeface="Times New Roman" panose="02020603050405020304"/>
              </a:rPr>
              <a:t>router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040742" y="4460957"/>
            <a:ext cx="819150" cy="4025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04140" marR="5080" indent="-92075">
              <a:lnSpc>
                <a:spcPct val="103000"/>
              </a:lnSpc>
              <a:spcBef>
                <a:spcPts val="85"/>
              </a:spcBef>
            </a:pPr>
            <a:r>
              <a:rPr sz="1200" b="1" dirty="0">
                <a:latin typeface="Times New Roman" panose="02020603050405020304"/>
                <a:cs typeface="Times New Roman" panose="02020603050405020304"/>
              </a:rPr>
              <a:t>LAN</a:t>
            </a:r>
            <a:r>
              <a:rPr sz="1200" b="1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10" dirty="0">
                <a:latin typeface="Times New Roman" panose="02020603050405020304"/>
                <a:cs typeface="Times New Roman" panose="02020603050405020304"/>
              </a:rPr>
              <a:t>switch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1200" b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10" dirty="0">
                <a:latin typeface="Times New Roman" panose="02020603050405020304"/>
                <a:cs typeface="Times New Roman" panose="02020603050405020304"/>
              </a:rPr>
              <a:t>router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651585" y="5828900"/>
            <a:ext cx="32499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b="1" spc="-10" dirty="0">
                <a:latin typeface="Times New Roman" panose="02020603050405020304"/>
                <a:cs typeface="Times New Roman" panose="02020603050405020304"/>
              </a:rPr>
              <a:t>Example</a:t>
            </a:r>
            <a:r>
              <a:rPr sz="1600" b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600" b="1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NIDS</a:t>
            </a:r>
            <a:r>
              <a:rPr sz="1600" b="1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Sensor</a:t>
            </a:r>
            <a:r>
              <a:rPr sz="1600" b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10" dirty="0">
                <a:latin typeface="Times New Roman" panose="02020603050405020304"/>
                <a:cs typeface="Times New Roman" panose="02020603050405020304"/>
              </a:rPr>
              <a:t>Deployment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63313" y="948203"/>
            <a:ext cx="1221105" cy="59055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3000"/>
              </a:lnSpc>
              <a:spcBef>
                <a:spcPts val="85"/>
              </a:spcBef>
            </a:pPr>
            <a:r>
              <a:rPr sz="1200" b="1" dirty="0">
                <a:latin typeface="Times New Roman" panose="02020603050405020304"/>
                <a:cs typeface="Times New Roman" panose="02020603050405020304"/>
              </a:rPr>
              <a:t>internal</a:t>
            </a:r>
            <a:r>
              <a:rPr sz="1200" b="1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10" dirty="0">
                <a:latin typeface="Times New Roman" panose="02020603050405020304"/>
                <a:cs typeface="Times New Roman" panose="02020603050405020304"/>
              </a:rPr>
              <a:t>server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b="1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b="1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10" dirty="0">
                <a:latin typeface="Times New Roman" panose="02020603050405020304"/>
                <a:cs typeface="Times New Roman" panose="02020603050405020304"/>
              </a:rPr>
              <a:t>resource networks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225290" y="1160145"/>
            <a:ext cx="751205" cy="779780"/>
          </a:xfrm>
          <a:custGeom>
            <a:avLst/>
            <a:gdLst/>
            <a:ahLst/>
            <a:cxnLst/>
            <a:rect l="l" t="t" r="r" b="b"/>
            <a:pathLst>
              <a:path w="751204" h="779780">
                <a:moveTo>
                  <a:pt x="751208" y="0"/>
                </a:moveTo>
                <a:lnTo>
                  <a:pt x="0" y="419113"/>
                </a:lnTo>
                <a:lnTo>
                  <a:pt x="0" y="779378"/>
                </a:lnTo>
                <a:lnTo>
                  <a:pt x="751208" y="360377"/>
                </a:lnTo>
                <a:lnTo>
                  <a:pt x="751208" y="0"/>
                </a:lnTo>
                <a:close/>
              </a:path>
            </a:pathLst>
          </a:custGeom>
          <a:solidFill>
            <a:srgbClr val="63C8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225290" y="1160145"/>
            <a:ext cx="751205" cy="779780"/>
          </a:xfrm>
          <a:custGeom>
            <a:avLst/>
            <a:gdLst/>
            <a:ahLst/>
            <a:cxnLst/>
            <a:rect l="l" t="t" r="r" b="b"/>
            <a:pathLst>
              <a:path w="751204" h="779780">
                <a:moveTo>
                  <a:pt x="0" y="779378"/>
                </a:moveTo>
                <a:lnTo>
                  <a:pt x="0" y="419113"/>
                </a:lnTo>
                <a:lnTo>
                  <a:pt x="751208" y="0"/>
                </a:lnTo>
                <a:lnTo>
                  <a:pt x="751208" y="360377"/>
                </a:lnTo>
                <a:lnTo>
                  <a:pt x="0" y="779378"/>
                </a:lnTo>
                <a:close/>
              </a:path>
            </a:pathLst>
          </a:custGeom>
          <a:ln w="1085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178935" y="1550035"/>
            <a:ext cx="46990" cy="389255"/>
          </a:xfrm>
          <a:custGeom>
            <a:avLst/>
            <a:gdLst/>
            <a:ahLst/>
            <a:cxnLst/>
            <a:rect l="l" t="t" r="r" b="b"/>
            <a:pathLst>
              <a:path w="46989" h="389255">
                <a:moveTo>
                  <a:pt x="0" y="0"/>
                </a:moveTo>
                <a:lnTo>
                  <a:pt x="0" y="360040"/>
                </a:lnTo>
                <a:lnTo>
                  <a:pt x="46397" y="388736"/>
                </a:lnTo>
                <a:lnTo>
                  <a:pt x="46397" y="29256"/>
                </a:lnTo>
                <a:lnTo>
                  <a:pt x="0" y="0"/>
                </a:lnTo>
                <a:close/>
              </a:path>
            </a:pathLst>
          </a:custGeom>
          <a:solidFill>
            <a:srgbClr val="00AC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178935" y="1550035"/>
            <a:ext cx="46990" cy="389255"/>
          </a:xfrm>
          <a:custGeom>
            <a:avLst/>
            <a:gdLst/>
            <a:ahLst/>
            <a:cxnLst/>
            <a:rect l="l" t="t" r="r" b="b"/>
            <a:pathLst>
              <a:path w="46989" h="389255">
                <a:moveTo>
                  <a:pt x="46397" y="388736"/>
                </a:moveTo>
                <a:lnTo>
                  <a:pt x="46397" y="29256"/>
                </a:lnTo>
                <a:lnTo>
                  <a:pt x="0" y="0"/>
                </a:lnTo>
                <a:lnTo>
                  <a:pt x="0" y="360040"/>
                </a:lnTo>
                <a:lnTo>
                  <a:pt x="46397" y="388736"/>
                </a:lnTo>
                <a:close/>
              </a:path>
            </a:pathLst>
          </a:custGeom>
          <a:ln w="108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178935" y="1130935"/>
            <a:ext cx="798195" cy="448945"/>
          </a:xfrm>
          <a:custGeom>
            <a:avLst/>
            <a:gdLst/>
            <a:ahLst/>
            <a:cxnLst/>
            <a:rect l="l" t="t" r="r" b="b"/>
            <a:pathLst>
              <a:path w="798195" h="448944">
                <a:moveTo>
                  <a:pt x="751432" y="0"/>
                </a:moveTo>
                <a:lnTo>
                  <a:pt x="0" y="419337"/>
                </a:lnTo>
                <a:lnTo>
                  <a:pt x="46397" y="448594"/>
                </a:lnTo>
                <a:lnTo>
                  <a:pt x="797605" y="29480"/>
                </a:lnTo>
                <a:lnTo>
                  <a:pt x="751432" y="0"/>
                </a:lnTo>
                <a:close/>
              </a:path>
            </a:pathLst>
          </a:custGeom>
          <a:solidFill>
            <a:srgbClr val="BEE9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178935" y="1130935"/>
            <a:ext cx="798195" cy="448945"/>
          </a:xfrm>
          <a:custGeom>
            <a:avLst/>
            <a:gdLst/>
            <a:ahLst/>
            <a:cxnLst/>
            <a:rect l="l" t="t" r="r" b="b"/>
            <a:pathLst>
              <a:path w="798195" h="448944">
                <a:moveTo>
                  <a:pt x="0" y="419337"/>
                </a:moveTo>
                <a:lnTo>
                  <a:pt x="46397" y="448594"/>
                </a:lnTo>
                <a:lnTo>
                  <a:pt x="797605" y="29480"/>
                </a:lnTo>
                <a:lnTo>
                  <a:pt x="751432" y="0"/>
                </a:lnTo>
                <a:lnTo>
                  <a:pt x="0" y="419337"/>
                </a:lnTo>
                <a:close/>
              </a:path>
            </a:pathLst>
          </a:custGeom>
          <a:ln w="1085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178935" y="1185545"/>
            <a:ext cx="798830" cy="715010"/>
          </a:xfrm>
          <a:custGeom>
            <a:avLst/>
            <a:gdLst/>
            <a:ahLst/>
            <a:cxnLst/>
            <a:rect l="l" t="t" r="r" b="b"/>
            <a:pathLst>
              <a:path w="798829" h="715010">
                <a:moveTo>
                  <a:pt x="652922" y="0"/>
                </a:moveTo>
                <a:lnTo>
                  <a:pt x="652922" y="0"/>
                </a:lnTo>
                <a:lnTo>
                  <a:pt x="700216" y="28359"/>
                </a:lnTo>
              </a:path>
              <a:path w="798829" h="715010">
                <a:moveTo>
                  <a:pt x="560576" y="50329"/>
                </a:moveTo>
                <a:lnTo>
                  <a:pt x="560576" y="50329"/>
                </a:lnTo>
                <a:lnTo>
                  <a:pt x="606749" y="79025"/>
                </a:lnTo>
              </a:path>
              <a:path w="798829" h="715010">
                <a:moveTo>
                  <a:pt x="465428" y="104358"/>
                </a:moveTo>
                <a:lnTo>
                  <a:pt x="465428" y="104358"/>
                </a:lnTo>
                <a:lnTo>
                  <a:pt x="511601" y="132941"/>
                </a:lnTo>
              </a:path>
              <a:path w="798829" h="715010">
                <a:moveTo>
                  <a:pt x="369384" y="158835"/>
                </a:moveTo>
                <a:lnTo>
                  <a:pt x="369384" y="158835"/>
                </a:lnTo>
                <a:lnTo>
                  <a:pt x="416454" y="186746"/>
                </a:lnTo>
              </a:path>
              <a:path w="798829" h="715010">
                <a:moveTo>
                  <a:pt x="273452" y="212863"/>
                </a:moveTo>
                <a:lnTo>
                  <a:pt x="273452" y="212863"/>
                </a:lnTo>
                <a:lnTo>
                  <a:pt x="319849" y="240662"/>
                </a:lnTo>
              </a:path>
              <a:path w="798829" h="715010">
                <a:moveTo>
                  <a:pt x="174942" y="266892"/>
                </a:moveTo>
                <a:lnTo>
                  <a:pt x="174942" y="266892"/>
                </a:lnTo>
                <a:lnTo>
                  <a:pt x="221451" y="295251"/>
                </a:lnTo>
              </a:path>
              <a:path w="798829" h="715010">
                <a:moveTo>
                  <a:pt x="80914" y="320584"/>
                </a:moveTo>
                <a:lnTo>
                  <a:pt x="80914" y="320584"/>
                </a:lnTo>
                <a:lnTo>
                  <a:pt x="127087" y="349168"/>
                </a:lnTo>
              </a:path>
              <a:path w="798829" h="715010">
                <a:moveTo>
                  <a:pt x="797605" y="14123"/>
                </a:moveTo>
                <a:lnTo>
                  <a:pt x="797605" y="14123"/>
                </a:lnTo>
                <a:lnTo>
                  <a:pt x="47293" y="434358"/>
                </a:lnTo>
              </a:path>
              <a:path w="798829" h="715010">
                <a:moveTo>
                  <a:pt x="798390" y="53692"/>
                </a:moveTo>
                <a:lnTo>
                  <a:pt x="798390" y="53692"/>
                </a:lnTo>
                <a:lnTo>
                  <a:pt x="47293" y="474711"/>
                </a:lnTo>
              </a:path>
              <a:path w="798829" h="715010">
                <a:moveTo>
                  <a:pt x="798390" y="93148"/>
                </a:moveTo>
                <a:lnTo>
                  <a:pt x="798390" y="93148"/>
                </a:lnTo>
                <a:lnTo>
                  <a:pt x="47293" y="514168"/>
                </a:lnTo>
              </a:path>
              <a:path w="798829" h="715010">
                <a:moveTo>
                  <a:pt x="798390" y="133838"/>
                </a:moveTo>
                <a:lnTo>
                  <a:pt x="798390" y="133838"/>
                </a:lnTo>
                <a:lnTo>
                  <a:pt x="47293" y="554521"/>
                </a:lnTo>
              </a:path>
              <a:path w="798829" h="715010">
                <a:moveTo>
                  <a:pt x="798390" y="173294"/>
                </a:moveTo>
                <a:lnTo>
                  <a:pt x="798390" y="173294"/>
                </a:lnTo>
                <a:lnTo>
                  <a:pt x="47293" y="594874"/>
                </a:lnTo>
              </a:path>
              <a:path w="798829" h="715010">
                <a:moveTo>
                  <a:pt x="798390" y="213648"/>
                </a:moveTo>
                <a:lnTo>
                  <a:pt x="798390" y="213648"/>
                </a:lnTo>
                <a:lnTo>
                  <a:pt x="47293" y="634667"/>
                </a:lnTo>
              </a:path>
              <a:path w="798829" h="715010">
                <a:moveTo>
                  <a:pt x="798390" y="254001"/>
                </a:moveTo>
                <a:lnTo>
                  <a:pt x="798390" y="254001"/>
                </a:lnTo>
                <a:lnTo>
                  <a:pt x="47293" y="675020"/>
                </a:lnTo>
              </a:path>
              <a:path w="798829" h="715010">
                <a:moveTo>
                  <a:pt x="798390" y="293570"/>
                </a:moveTo>
                <a:lnTo>
                  <a:pt x="798390" y="293570"/>
                </a:lnTo>
                <a:lnTo>
                  <a:pt x="47293" y="714589"/>
                </a:lnTo>
              </a:path>
              <a:path w="798829" h="715010">
                <a:moveTo>
                  <a:pt x="701001" y="29480"/>
                </a:moveTo>
                <a:lnTo>
                  <a:pt x="701001" y="29480"/>
                </a:lnTo>
                <a:lnTo>
                  <a:pt x="701001" y="68152"/>
                </a:lnTo>
              </a:path>
              <a:path w="798829" h="715010">
                <a:moveTo>
                  <a:pt x="609215" y="80706"/>
                </a:moveTo>
                <a:lnTo>
                  <a:pt x="609215" y="80706"/>
                </a:lnTo>
                <a:lnTo>
                  <a:pt x="609215" y="118481"/>
                </a:lnTo>
              </a:path>
              <a:path w="798829" h="715010">
                <a:moveTo>
                  <a:pt x="748070" y="42034"/>
                </a:moveTo>
                <a:lnTo>
                  <a:pt x="748070" y="42034"/>
                </a:lnTo>
                <a:lnTo>
                  <a:pt x="748070" y="82387"/>
                </a:lnTo>
              </a:path>
              <a:path w="798829" h="715010">
                <a:moveTo>
                  <a:pt x="651241" y="95951"/>
                </a:moveTo>
                <a:lnTo>
                  <a:pt x="651241" y="95951"/>
                </a:lnTo>
                <a:lnTo>
                  <a:pt x="651241" y="135519"/>
                </a:lnTo>
              </a:path>
              <a:path w="798829" h="715010">
                <a:moveTo>
                  <a:pt x="553628" y="150540"/>
                </a:moveTo>
                <a:lnTo>
                  <a:pt x="553628" y="150540"/>
                </a:lnTo>
                <a:lnTo>
                  <a:pt x="553628" y="190893"/>
                </a:lnTo>
              </a:path>
              <a:path w="798829" h="715010">
                <a:moveTo>
                  <a:pt x="458704" y="204456"/>
                </a:moveTo>
                <a:lnTo>
                  <a:pt x="458704" y="204456"/>
                </a:lnTo>
                <a:lnTo>
                  <a:pt x="458704" y="244809"/>
                </a:lnTo>
              </a:path>
              <a:path w="798829" h="715010">
                <a:moveTo>
                  <a:pt x="361091" y="258261"/>
                </a:moveTo>
                <a:lnTo>
                  <a:pt x="361091" y="258261"/>
                </a:lnTo>
                <a:lnTo>
                  <a:pt x="361091" y="298053"/>
                </a:lnTo>
              </a:path>
              <a:path w="798829" h="715010">
                <a:moveTo>
                  <a:pt x="512386" y="133838"/>
                </a:moveTo>
                <a:lnTo>
                  <a:pt x="512386" y="133838"/>
                </a:lnTo>
                <a:lnTo>
                  <a:pt x="512386" y="173294"/>
                </a:lnTo>
              </a:path>
              <a:path w="798829" h="715010">
                <a:moveTo>
                  <a:pt x="415557" y="186746"/>
                </a:moveTo>
                <a:lnTo>
                  <a:pt x="415557" y="186746"/>
                </a:lnTo>
                <a:lnTo>
                  <a:pt x="415557" y="227099"/>
                </a:lnTo>
              </a:path>
              <a:path w="798829" h="715010">
                <a:moveTo>
                  <a:pt x="319849" y="243240"/>
                </a:moveTo>
                <a:lnTo>
                  <a:pt x="319849" y="243240"/>
                </a:lnTo>
                <a:lnTo>
                  <a:pt x="319849" y="282697"/>
                </a:lnTo>
              </a:path>
              <a:path w="798829" h="715010">
                <a:moveTo>
                  <a:pt x="223132" y="296372"/>
                </a:moveTo>
                <a:lnTo>
                  <a:pt x="223132" y="296372"/>
                </a:lnTo>
                <a:lnTo>
                  <a:pt x="223132" y="335829"/>
                </a:lnTo>
              </a:path>
              <a:path w="798829" h="715010">
                <a:moveTo>
                  <a:pt x="512386" y="211966"/>
                </a:moveTo>
                <a:lnTo>
                  <a:pt x="512386" y="211966"/>
                </a:lnTo>
                <a:lnTo>
                  <a:pt x="512386" y="251535"/>
                </a:lnTo>
              </a:path>
              <a:path w="798829" h="715010">
                <a:moveTo>
                  <a:pt x="415557" y="265210"/>
                </a:moveTo>
                <a:lnTo>
                  <a:pt x="415557" y="265210"/>
                </a:lnTo>
                <a:lnTo>
                  <a:pt x="415557" y="305564"/>
                </a:lnTo>
              </a:path>
              <a:path w="798829" h="715010">
                <a:moveTo>
                  <a:pt x="319849" y="320584"/>
                </a:moveTo>
                <a:lnTo>
                  <a:pt x="319849" y="320584"/>
                </a:lnTo>
                <a:lnTo>
                  <a:pt x="319849" y="360937"/>
                </a:lnTo>
              </a:path>
              <a:path w="798829" h="715010">
                <a:moveTo>
                  <a:pt x="223132" y="374500"/>
                </a:moveTo>
                <a:lnTo>
                  <a:pt x="223132" y="374500"/>
                </a:lnTo>
                <a:lnTo>
                  <a:pt x="223132" y="414069"/>
                </a:lnTo>
              </a:path>
              <a:path w="798829" h="715010">
                <a:moveTo>
                  <a:pt x="265943" y="312177"/>
                </a:moveTo>
                <a:lnTo>
                  <a:pt x="265943" y="312177"/>
                </a:lnTo>
                <a:lnTo>
                  <a:pt x="265943" y="351746"/>
                </a:lnTo>
              </a:path>
              <a:path w="798829" h="715010">
                <a:moveTo>
                  <a:pt x="127087" y="350064"/>
                </a:moveTo>
                <a:lnTo>
                  <a:pt x="127087" y="350064"/>
                </a:lnTo>
                <a:lnTo>
                  <a:pt x="127087" y="390418"/>
                </a:lnTo>
              </a:path>
              <a:path w="798829" h="715010">
                <a:moveTo>
                  <a:pt x="127087" y="428193"/>
                </a:moveTo>
                <a:lnTo>
                  <a:pt x="127087" y="428193"/>
                </a:lnTo>
                <a:lnTo>
                  <a:pt x="127087" y="467986"/>
                </a:lnTo>
              </a:path>
              <a:path w="798829" h="715010">
                <a:moveTo>
                  <a:pt x="168217" y="365309"/>
                </a:moveTo>
                <a:lnTo>
                  <a:pt x="168217" y="365309"/>
                </a:lnTo>
                <a:lnTo>
                  <a:pt x="168217" y="404877"/>
                </a:lnTo>
              </a:path>
              <a:path w="798829" h="715010">
                <a:moveTo>
                  <a:pt x="72285" y="421579"/>
                </a:moveTo>
                <a:lnTo>
                  <a:pt x="72285" y="421579"/>
                </a:lnTo>
                <a:lnTo>
                  <a:pt x="72285" y="461036"/>
                </a:lnTo>
              </a:path>
              <a:path w="798829" h="715010">
                <a:moveTo>
                  <a:pt x="72285" y="501725"/>
                </a:moveTo>
                <a:lnTo>
                  <a:pt x="72285" y="501725"/>
                </a:lnTo>
                <a:lnTo>
                  <a:pt x="72285" y="541182"/>
                </a:lnTo>
              </a:path>
              <a:path w="798829" h="715010">
                <a:moveTo>
                  <a:pt x="72285" y="580751"/>
                </a:moveTo>
                <a:lnTo>
                  <a:pt x="72285" y="580751"/>
                </a:lnTo>
                <a:lnTo>
                  <a:pt x="72285" y="620207"/>
                </a:lnTo>
              </a:path>
              <a:path w="798829" h="715010">
                <a:moveTo>
                  <a:pt x="72285" y="659776"/>
                </a:moveTo>
                <a:lnTo>
                  <a:pt x="72285" y="659776"/>
                </a:lnTo>
                <a:lnTo>
                  <a:pt x="72285" y="699569"/>
                </a:lnTo>
              </a:path>
              <a:path w="798829" h="715010">
                <a:moveTo>
                  <a:pt x="748070" y="121844"/>
                </a:moveTo>
                <a:lnTo>
                  <a:pt x="748070" y="121844"/>
                </a:lnTo>
                <a:lnTo>
                  <a:pt x="748070" y="162197"/>
                </a:lnTo>
              </a:path>
              <a:path w="798829" h="715010">
                <a:moveTo>
                  <a:pt x="651241" y="175873"/>
                </a:moveTo>
                <a:lnTo>
                  <a:pt x="651241" y="175873"/>
                </a:lnTo>
                <a:lnTo>
                  <a:pt x="651241" y="215329"/>
                </a:lnTo>
              </a:path>
              <a:path w="798829" h="715010">
                <a:moveTo>
                  <a:pt x="553628" y="228668"/>
                </a:moveTo>
                <a:lnTo>
                  <a:pt x="553628" y="228668"/>
                </a:lnTo>
                <a:lnTo>
                  <a:pt x="553628" y="269358"/>
                </a:lnTo>
              </a:path>
              <a:path w="798829" h="715010">
                <a:moveTo>
                  <a:pt x="458704" y="284378"/>
                </a:moveTo>
                <a:lnTo>
                  <a:pt x="458704" y="284378"/>
                </a:lnTo>
                <a:lnTo>
                  <a:pt x="458704" y="324731"/>
                </a:lnTo>
              </a:path>
              <a:path w="798829" h="715010">
                <a:moveTo>
                  <a:pt x="361091" y="338407"/>
                </a:moveTo>
                <a:lnTo>
                  <a:pt x="361091" y="338407"/>
                </a:lnTo>
                <a:lnTo>
                  <a:pt x="361091" y="377863"/>
                </a:lnTo>
              </a:path>
              <a:path w="798829" h="715010">
                <a:moveTo>
                  <a:pt x="265943" y="392099"/>
                </a:moveTo>
                <a:lnTo>
                  <a:pt x="265943" y="392099"/>
                </a:lnTo>
                <a:lnTo>
                  <a:pt x="265943" y="431892"/>
                </a:lnTo>
              </a:path>
              <a:path w="798829" h="715010">
                <a:moveTo>
                  <a:pt x="168217" y="445231"/>
                </a:moveTo>
                <a:lnTo>
                  <a:pt x="168217" y="445231"/>
                </a:lnTo>
                <a:lnTo>
                  <a:pt x="168217" y="485584"/>
                </a:lnTo>
              </a:path>
              <a:path w="798829" h="715010">
                <a:moveTo>
                  <a:pt x="748070" y="201990"/>
                </a:moveTo>
                <a:lnTo>
                  <a:pt x="748070" y="201990"/>
                </a:lnTo>
                <a:lnTo>
                  <a:pt x="748070" y="242343"/>
                </a:lnTo>
              </a:path>
              <a:path w="798829" h="715010">
                <a:moveTo>
                  <a:pt x="651241" y="255682"/>
                </a:moveTo>
                <a:lnTo>
                  <a:pt x="651241" y="255682"/>
                </a:lnTo>
                <a:lnTo>
                  <a:pt x="651241" y="295251"/>
                </a:lnTo>
              </a:path>
              <a:path w="798829" h="715010">
                <a:moveTo>
                  <a:pt x="553628" y="308814"/>
                </a:moveTo>
                <a:lnTo>
                  <a:pt x="553628" y="308814"/>
                </a:lnTo>
                <a:lnTo>
                  <a:pt x="553628" y="349168"/>
                </a:lnTo>
              </a:path>
              <a:path w="798829" h="715010">
                <a:moveTo>
                  <a:pt x="458704" y="364524"/>
                </a:moveTo>
                <a:lnTo>
                  <a:pt x="458704" y="364524"/>
                </a:lnTo>
                <a:lnTo>
                  <a:pt x="458704" y="404877"/>
                </a:lnTo>
              </a:path>
              <a:path w="798829" h="715010">
                <a:moveTo>
                  <a:pt x="361091" y="418216"/>
                </a:moveTo>
                <a:lnTo>
                  <a:pt x="361091" y="418216"/>
                </a:lnTo>
                <a:lnTo>
                  <a:pt x="361091" y="457673"/>
                </a:lnTo>
              </a:path>
              <a:path w="798829" h="715010">
                <a:moveTo>
                  <a:pt x="265943" y="472245"/>
                </a:moveTo>
                <a:lnTo>
                  <a:pt x="265943" y="472245"/>
                </a:lnTo>
                <a:lnTo>
                  <a:pt x="265943" y="511702"/>
                </a:lnTo>
              </a:path>
              <a:path w="798829" h="715010">
                <a:moveTo>
                  <a:pt x="168217" y="525041"/>
                </a:moveTo>
                <a:lnTo>
                  <a:pt x="168217" y="525041"/>
                </a:lnTo>
                <a:lnTo>
                  <a:pt x="168217" y="565730"/>
                </a:lnTo>
              </a:path>
              <a:path w="798829" h="715010">
                <a:moveTo>
                  <a:pt x="748070" y="281912"/>
                </a:moveTo>
                <a:lnTo>
                  <a:pt x="748070" y="281912"/>
                </a:lnTo>
                <a:lnTo>
                  <a:pt x="748070" y="322265"/>
                </a:lnTo>
              </a:path>
              <a:path w="798829" h="715010">
                <a:moveTo>
                  <a:pt x="651241" y="335829"/>
                </a:moveTo>
                <a:lnTo>
                  <a:pt x="651241" y="335829"/>
                </a:lnTo>
                <a:lnTo>
                  <a:pt x="651241" y="375397"/>
                </a:lnTo>
              </a:path>
              <a:path w="798829" h="715010">
                <a:moveTo>
                  <a:pt x="553628" y="388736"/>
                </a:moveTo>
                <a:lnTo>
                  <a:pt x="553628" y="388736"/>
                </a:lnTo>
                <a:lnTo>
                  <a:pt x="553628" y="429314"/>
                </a:lnTo>
              </a:path>
              <a:path w="798829" h="715010">
                <a:moveTo>
                  <a:pt x="458704" y="444334"/>
                </a:moveTo>
                <a:lnTo>
                  <a:pt x="458704" y="444334"/>
                </a:lnTo>
                <a:lnTo>
                  <a:pt x="458704" y="484687"/>
                </a:lnTo>
              </a:path>
              <a:path w="798829" h="715010">
                <a:moveTo>
                  <a:pt x="361091" y="498363"/>
                </a:moveTo>
                <a:lnTo>
                  <a:pt x="361091" y="498363"/>
                </a:lnTo>
                <a:lnTo>
                  <a:pt x="361091" y="537819"/>
                </a:lnTo>
              </a:path>
              <a:path w="798829" h="715010">
                <a:moveTo>
                  <a:pt x="265943" y="552055"/>
                </a:moveTo>
                <a:lnTo>
                  <a:pt x="265943" y="552055"/>
                </a:lnTo>
                <a:lnTo>
                  <a:pt x="265943" y="591624"/>
                </a:lnTo>
              </a:path>
              <a:path w="798829" h="715010">
                <a:moveTo>
                  <a:pt x="168217" y="605187"/>
                </a:moveTo>
                <a:lnTo>
                  <a:pt x="168217" y="605187"/>
                </a:lnTo>
                <a:lnTo>
                  <a:pt x="168217" y="645540"/>
                </a:lnTo>
              </a:path>
              <a:path w="798829" h="715010">
                <a:moveTo>
                  <a:pt x="702682" y="187530"/>
                </a:moveTo>
                <a:lnTo>
                  <a:pt x="702682" y="187530"/>
                </a:lnTo>
                <a:lnTo>
                  <a:pt x="702682" y="227883"/>
                </a:lnTo>
              </a:path>
              <a:path w="798829" h="715010">
                <a:moveTo>
                  <a:pt x="605853" y="240662"/>
                </a:moveTo>
                <a:lnTo>
                  <a:pt x="605853" y="240662"/>
                </a:lnTo>
                <a:lnTo>
                  <a:pt x="605853" y="281015"/>
                </a:lnTo>
              </a:path>
              <a:path w="798829" h="715010">
                <a:moveTo>
                  <a:pt x="508239" y="294354"/>
                </a:moveTo>
                <a:lnTo>
                  <a:pt x="508239" y="294354"/>
                </a:lnTo>
                <a:lnTo>
                  <a:pt x="508239" y="334147"/>
                </a:lnTo>
              </a:path>
              <a:path w="798829" h="715010">
                <a:moveTo>
                  <a:pt x="413091" y="350064"/>
                </a:moveTo>
                <a:lnTo>
                  <a:pt x="413091" y="350064"/>
                </a:lnTo>
                <a:lnTo>
                  <a:pt x="413091" y="390418"/>
                </a:lnTo>
              </a:path>
              <a:path w="798829" h="715010">
                <a:moveTo>
                  <a:pt x="315478" y="403196"/>
                </a:moveTo>
                <a:lnTo>
                  <a:pt x="315478" y="403196"/>
                </a:lnTo>
                <a:lnTo>
                  <a:pt x="315478" y="443549"/>
                </a:lnTo>
              </a:path>
              <a:path w="798829" h="715010">
                <a:moveTo>
                  <a:pt x="220554" y="456888"/>
                </a:moveTo>
                <a:lnTo>
                  <a:pt x="220554" y="456888"/>
                </a:lnTo>
                <a:lnTo>
                  <a:pt x="220554" y="497466"/>
                </a:lnTo>
              </a:path>
              <a:path w="798829" h="715010">
                <a:moveTo>
                  <a:pt x="122941" y="510917"/>
                </a:moveTo>
                <a:lnTo>
                  <a:pt x="122941" y="510917"/>
                </a:lnTo>
                <a:lnTo>
                  <a:pt x="122941" y="550374"/>
                </a:lnTo>
              </a:path>
              <a:path w="798829" h="715010">
                <a:moveTo>
                  <a:pt x="702682" y="267676"/>
                </a:moveTo>
                <a:lnTo>
                  <a:pt x="702682" y="267676"/>
                </a:lnTo>
                <a:lnTo>
                  <a:pt x="702682" y="308030"/>
                </a:lnTo>
              </a:path>
              <a:path w="798829" h="715010">
                <a:moveTo>
                  <a:pt x="605853" y="320584"/>
                </a:moveTo>
                <a:lnTo>
                  <a:pt x="605853" y="320584"/>
                </a:lnTo>
                <a:lnTo>
                  <a:pt x="605853" y="360937"/>
                </a:lnTo>
              </a:path>
              <a:path w="798829" h="715010">
                <a:moveTo>
                  <a:pt x="508239" y="374500"/>
                </a:moveTo>
                <a:lnTo>
                  <a:pt x="508239" y="374500"/>
                </a:lnTo>
                <a:lnTo>
                  <a:pt x="508239" y="414069"/>
                </a:lnTo>
              </a:path>
              <a:path w="798829" h="715010">
                <a:moveTo>
                  <a:pt x="413091" y="430210"/>
                </a:moveTo>
                <a:lnTo>
                  <a:pt x="413091" y="430210"/>
                </a:lnTo>
                <a:lnTo>
                  <a:pt x="413091" y="470564"/>
                </a:lnTo>
              </a:path>
              <a:path w="798829" h="715010">
                <a:moveTo>
                  <a:pt x="315478" y="483006"/>
                </a:moveTo>
                <a:lnTo>
                  <a:pt x="315478" y="483006"/>
                </a:lnTo>
                <a:lnTo>
                  <a:pt x="315478" y="523359"/>
                </a:lnTo>
              </a:path>
              <a:path w="798829" h="715010">
                <a:moveTo>
                  <a:pt x="220554" y="537034"/>
                </a:moveTo>
                <a:lnTo>
                  <a:pt x="220554" y="537034"/>
                </a:lnTo>
                <a:lnTo>
                  <a:pt x="220554" y="577388"/>
                </a:lnTo>
              </a:path>
              <a:path w="798829" h="715010">
                <a:moveTo>
                  <a:pt x="122941" y="590727"/>
                </a:moveTo>
                <a:lnTo>
                  <a:pt x="122941" y="590727"/>
                </a:lnTo>
                <a:lnTo>
                  <a:pt x="122941" y="630520"/>
                </a:lnTo>
              </a:path>
              <a:path w="798829" h="715010">
                <a:moveTo>
                  <a:pt x="702682" y="347486"/>
                </a:moveTo>
                <a:lnTo>
                  <a:pt x="702682" y="347486"/>
                </a:lnTo>
                <a:lnTo>
                  <a:pt x="702682" y="387839"/>
                </a:lnTo>
              </a:path>
              <a:path w="798829" h="715010">
                <a:moveTo>
                  <a:pt x="605853" y="400730"/>
                </a:moveTo>
                <a:lnTo>
                  <a:pt x="605853" y="400730"/>
                </a:lnTo>
                <a:lnTo>
                  <a:pt x="605853" y="441083"/>
                </a:lnTo>
              </a:path>
              <a:path w="798829" h="715010">
                <a:moveTo>
                  <a:pt x="508239" y="454422"/>
                </a:moveTo>
                <a:lnTo>
                  <a:pt x="508239" y="454422"/>
                </a:lnTo>
                <a:lnTo>
                  <a:pt x="508239" y="493879"/>
                </a:lnTo>
              </a:path>
              <a:path w="798829" h="715010">
                <a:moveTo>
                  <a:pt x="413091" y="510020"/>
                </a:moveTo>
                <a:lnTo>
                  <a:pt x="413091" y="510020"/>
                </a:lnTo>
                <a:lnTo>
                  <a:pt x="413091" y="550374"/>
                </a:lnTo>
              </a:path>
              <a:path w="798829" h="715010">
                <a:moveTo>
                  <a:pt x="315478" y="563152"/>
                </a:moveTo>
                <a:lnTo>
                  <a:pt x="315478" y="563152"/>
                </a:lnTo>
                <a:lnTo>
                  <a:pt x="315478" y="603505"/>
                </a:lnTo>
              </a:path>
              <a:path w="798829" h="715010">
                <a:moveTo>
                  <a:pt x="220554" y="616844"/>
                </a:moveTo>
                <a:lnTo>
                  <a:pt x="220554" y="616844"/>
                </a:lnTo>
                <a:lnTo>
                  <a:pt x="220554" y="657198"/>
                </a:lnTo>
              </a:path>
              <a:path w="798829" h="715010">
                <a:moveTo>
                  <a:pt x="122941" y="670873"/>
                </a:moveTo>
                <a:lnTo>
                  <a:pt x="122941" y="670873"/>
                </a:lnTo>
                <a:lnTo>
                  <a:pt x="122941" y="710442"/>
                </a:lnTo>
              </a:path>
              <a:path w="798829" h="715010">
                <a:moveTo>
                  <a:pt x="699320" y="110971"/>
                </a:moveTo>
                <a:lnTo>
                  <a:pt x="699320" y="110971"/>
                </a:lnTo>
                <a:lnTo>
                  <a:pt x="699320" y="151324"/>
                </a:lnTo>
              </a:path>
              <a:path w="798829" h="715010">
                <a:moveTo>
                  <a:pt x="602603" y="165000"/>
                </a:moveTo>
                <a:lnTo>
                  <a:pt x="602603" y="165000"/>
                </a:lnTo>
                <a:lnTo>
                  <a:pt x="602603" y="204456"/>
                </a:lnTo>
              </a:path>
              <a:path w="798829" h="715010">
                <a:moveTo>
                  <a:pt x="46397" y="435142"/>
                </a:moveTo>
                <a:lnTo>
                  <a:pt x="46397" y="435142"/>
                </a:lnTo>
                <a:lnTo>
                  <a:pt x="0" y="406559"/>
                </a:lnTo>
              </a:path>
              <a:path w="798829" h="715010">
                <a:moveTo>
                  <a:pt x="46397" y="474711"/>
                </a:moveTo>
                <a:lnTo>
                  <a:pt x="46397" y="474711"/>
                </a:lnTo>
                <a:lnTo>
                  <a:pt x="0" y="446015"/>
                </a:lnTo>
              </a:path>
              <a:path w="798829" h="715010">
                <a:moveTo>
                  <a:pt x="46397" y="514168"/>
                </a:moveTo>
                <a:lnTo>
                  <a:pt x="46397" y="514168"/>
                </a:lnTo>
                <a:lnTo>
                  <a:pt x="0" y="485584"/>
                </a:lnTo>
              </a:path>
              <a:path w="798829" h="715010">
                <a:moveTo>
                  <a:pt x="46397" y="554521"/>
                </a:moveTo>
                <a:lnTo>
                  <a:pt x="46397" y="554521"/>
                </a:lnTo>
                <a:lnTo>
                  <a:pt x="0" y="526722"/>
                </a:lnTo>
              </a:path>
              <a:path w="798829" h="715010">
                <a:moveTo>
                  <a:pt x="46397" y="594874"/>
                </a:moveTo>
                <a:lnTo>
                  <a:pt x="46397" y="594874"/>
                </a:lnTo>
                <a:lnTo>
                  <a:pt x="0" y="566515"/>
                </a:lnTo>
              </a:path>
              <a:path w="798829" h="715010">
                <a:moveTo>
                  <a:pt x="46397" y="633882"/>
                </a:moveTo>
                <a:lnTo>
                  <a:pt x="46397" y="633882"/>
                </a:lnTo>
                <a:lnTo>
                  <a:pt x="0" y="605187"/>
                </a:lnTo>
              </a:path>
              <a:path w="798829" h="715010">
                <a:moveTo>
                  <a:pt x="46397" y="673339"/>
                </a:moveTo>
                <a:lnTo>
                  <a:pt x="46397" y="673339"/>
                </a:lnTo>
                <a:lnTo>
                  <a:pt x="0" y="645540"/>
                </a:lnTo>
              </a:path>
              <a:path w="798829" h="715010">
                <a:moveTo>
                  <a:pt x="46397" y="713692"/>
                </a:moveTo>
                <a:lnTo>
                  <a:pt x="46397" y="713692"/>
                </a:lnTo>
                <a:lnTo>
                  <a:pt x="0" y="685109"/>
                </a:lnTo>
              </a:path>
            </a:pathLst>
          </a:custGeom>
          <a:ln w="50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716145" y="1428115"/>
            <a:ext cx="64135" cy="161290"/>
          </a:xfrm>
          <a:custGeom>
            <a:avLst/>
            <a:gdLst/>
            <a:ahLst/>
            <a:cxnLst/>
            <a:rect l="l" t="t" r="r" b="b"/>
            <a:pathLst>
              <a:path w="64135" h="161290">
                <a:moveTo>
                  <a:pt x="58164" y="0"/>
                </a:moveTo>
                <a:lnTo>
                  <a:pt x="43595" y="44500"/>
                </a:lnTo>
                <a:lnTo>
                  <a:pt x="18379" y="69833"/>
                </a:lnTo>
                <a:lnTo>
                  <a:pt x="0" y="96063"/>
                </a:lnTo>
                <a:lnTo>
                  <a:pt x="4931" y="159955"/>
                </a:lnTo>
                <a:lnTo>
                  <a:pt x="34517" y="160852"/>
                </a:lnTo>
                <a:lnTo>
                  <a:pt x="38762" y="128934"/>
                </a:lnTo>
                <a:lnTo>
                  <a:pt x="41846" y="102876"/>
                </a:lnTo>
                <a:lnTo>
                  <a:pt x="43595" y="82387"/>
                </a:lnTo>
                <a:lnTo>
                  <a:pt x="46535" y="70245"/>
                </a:lnTo>
                <a:lnTo>
                  <a:pt x="62311" y="33627"/>
                </a:lnTo>
                <a:lnTo>
                  <a:pt x="63642" y="10508"/>
                </a:lnTo>
                <a:lnTo>
                  <a:pt x="61948" y="5254"/>
                </a:lnTo>
                <a:lnTo>
                  <a:pt x="5816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716145" y="1428115"/>
            <a:ext cx="64135" cy="161290"/>
          </a:xfrm>
          <a:custGeom>
            <a:avLst/>
            <a:gdLst/>
            <a:ahLst/>
            <a:cxnLst/>
            <a:rect l="l" t="t" r="r" b="b"/>
            <a:pathLst>
              <a:path w="64135" h="161290">
                <a:moveTo>
                  <a:pt x="58164" y="0"/>
                </a:moveTo>
                <a:lnTo>
                  <a:pt x="61948" y="5254"/>
                </a:lnTo>
                <a:lnTo>
                  <a:pt x="63642" y="10508"/>
                </a:lnTo>
                <a:lnTo>
                  <a:pt x="58425" y="49238"/>
                </a:lnTo>
                <a:lnTo>
                  <a:pt x="46535" y="70245"/>
                </a:lnTo>
                <a:lnTo>
                  <a:pt x="43595" y="82387"/>
                </a:lnTo>
                <a:lnTo>
                  <a:pt x="41846" y="102876"/>
                </a:lnTo>
                <a:lnTo>
                  <a:pt x="38762" y="128934"/>
                </a:lnTo>
                <a:lnTo>
                  <a:pt x="35825" y="151335"/>
                </a:lnTo>
                <a:lnTo>
                  <a:pt x="34517" y="160852"/>
                </a:lnTo>
                <a:lnTo>
                  <a:pt x="4931" y="159955"/>
                </a:lnTo>
                <a:lnTo>
                  <a:pt x="0" y="96063"/>
                </a:lnTo>
                <a:lnTo>
                  <a:pt x="18379" y="69833"/>
                </a:lnTo>
                <a:lnTo>
                  <a:pt x="29679" y="62880"/>
                </a:lnTo>
                <a:lnTo>
                  <a:pt x="36072" y="57923"/>
                </a:lnTo>
                <a:lnTo>
                  <a:pt x="53107" y="17248"/>
                </a:lnTo>
                <a:lnTo>
                  <a:pt x="58164" y="0"/>
                </a:lnTo>
                <a:close/>
              </a:path>
            </a:pathLst>
          </a:custGeom>
          <a:ln w="500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583430" y="1445260"/>
            <a:ext cx="63500" cy="215265"/>
          </a:xfrm>
          <a:custGeom>
            <a:avLst/>
            <a:gdLst/>
            <a:ahLst/>
            <a:cxnLst/>
            <a:rect l="l" t="t" r="r" b="b"/>
            <a:pathLst>
              <a:path w="63500" h="215264">
                <a:moveTo>
                  <a:pt x="43091" y="0"/>
                </a:moveTo>
                <a:lnTo>
                  <a:pt x="30416" y="37957"/>
                </a:lnTo>
                <a:lnTo>
                  <a:pt x="24235" y="41978"/>
                </a:lnTo>
                <a:lnTo>
                  <a:pt x="16751" y="47345"/>
                </a:lnTo>
                <a:lnTo>
                  <a:pt x="8573" y="56494"/>
                </a:lnTo>
                <a:lnTo>
                  <a:pt x="2406" y="65645"/>
                </a:lnTo>
                <a:lnTo>
                  <a:pt x="0" y="72117"/>
                </a:lnTo>
                <a:lnTo>
                  <a:pt x="1040" y="78988"/>
                </a:lnTo>
                <a:lnTo>
                  <a:pt x="5211" y="89337"/>
                </a:lnTo>
                <a:lnTo>
                  <a:pt x="12720" y="145047"/>
                </a:lnTo>
                <a:lnTo>
                  <a:pt x="10254" y="203223"/>
                </a:lnTo>
                <a:lnTo>
                  <a:pt x="43091" y="214881"/>
                </a:lnTo>
                <a:lnTo>
                  <a:pt x="63375" y="183719"/>
                </a:lnTo>
                <a:lnTo>
                  <a:pt x="63375" y="121396"/>
                </a:lnTo>
                <a:lnTo>
                  <a:pt x="49050" y="80538"/>
                </a:lnTo>
                <a:lnTo>
                  <a:pt x="43875" y="67367"/>
                </a:lnTo>
                <a:lnTo>
                  <a:pt x="42346" y="58386"/>
                </a:lnTo>
                <a:lnTo>
                  <a:pt x="43917" y="48143"/>
                </a:lnTo>
                <a:lnTo>
                  <a:pt x="46728" y="37228"/>
                </a:lnTo>
                <a:lnTo>
                  <a:pt x="48918" y="26229"/>
                </a:lnTo>
                <a:lnTo>
                  <a:pt x="49269" y="17370"/>
                </a:lnTo>
                <a:lnTo>
                  <a:pt x="48778" y="11685"/>
                </a:lnTo>
                <a:lnTo>
                  <a:pt x="46901" y="6715"/>
                </a:lnTo>
                <a:lnTo>
                  <a:pt x="43091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583430" y="1445260"/>
            <a:ext cx="63500" cy="215265"/>
          </a:xfrm>
          <a:custGeom>
            <a:avLst/>
            <a:gdLst/>
            <a:ahLst/>
            <a:cxnLst/>
            <a:rect l="l" t="t" r="r" b="b"/>
            <a:pathLst>
              <a:path w="63500" h="215264">
                <a:moveTo>
                  <a:pt x="43091" y="0"/>
                </a:moveTo>
                <a:lnTo>
                  <a:pt x="46901" y="6715"/>
                </a:lnTo>
                <a:lnTo>
                  <a:pt x="48778" y="11685"/>
                </a:lnTo>
                <a:lnTo>
                  <a:pt x="49269" y="17370"/>
                </a:lnTo>
                <a:lnTo>
                  <a:pt x="48918" y="26229"/>
                </a:lnTo>
                <a:lnTo>
                  <a:pt x="46728" y="37228"/>
                </a:lnTo>
                <a:lnTo>
                  <a:pt x="43917" y="48143"/>
                </a:lnTo>
                <a:lnTo>
                  <a:pt x="42346" y="58386"/>
                </a:lnTo>
                <a:lnTo>
                  <a:pt x="43875" y="67367"/>
                </a:lnTo>
                <a:lnTo>
                  <a:pt x="49050" y="80538"/>
                </a:lnTo>
                <a:lnTo>
                  <a:pt x="55516" y="98585"/>
                </a:lnTo>
                <a:lnTo>
                  <a:pt x="61038" y="114530"/>
                </a:lnTo>
                <a:lnTo>
                  <a:pt x="63375" y="121396"/>
                </a:lnTo>
                <a:lnTo>
                  <a:pt x="63375" y="183719"/>
                </a:lnTo>
                <a:lnTo>
                  <a:pt x="43091" y="214881"/>
                </a:lnTo>
                <a:lnTo>
                  <a:pt x="10254" y="203223"/>
                </a:lnTo>
                <a:lnTo>
                  <a:pt x="12720" y="145047"/>
                </a:lnTo>
                <a:lnTo>
                  <a:pt x="5211" y="89337"/>
                </a:lnTo>
                <a:lnTo>
                  <a:pt x="1040" y="78988"/>
                </a:lnTo>
                <a:lnTo>
                  <a:pt x="0" y="72117"/>
                </a:lnTo>
                <a:lnTo>
                  <a:pt x="2406" y="65645"/>
                </a:lnTo>
                <a:lnTo>
                  <a:pt x="8573" y="56494"/>
                </a:lnTo>
                <a:lnTo>
                  <a:pt x="16751" y="47345"/>
                </a:lnTo>
                <a:lnTo>
                  <a:pt x="24235" y="41978"/>
                </a:lnTo>
                <a:lnTo>
                  <a:pt x="30416" y="37957"/>
                </a:lnTo>
                <a:lnTo>
                  <a:pt x="34685" y="32843"/>
                </a:lnTo>
                <a:lnTo>
                  <a:pt x="37417" y="24211"/>
                </a:lnTo>
                <a:lnTo>
                  <a:pt x="40149" y="13310"/>
                </a:lnTo>
                <a:lnTo>
                  <a:pt x="42250" y="3965"/>
                </a:lnTo>
                <a:lnTo>
                  <a:pt x="43091" y="0"/>
                </a:lnTo>
                <a:close/>
              </a:path>
            </a:pathLst>
          </a:custGeom>
          <a:ln w="500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527550" y="1540510"/>
            <a:ext cx="33655" cy="99695"/>
          </a:xfrm>
          <a:custGeom>
            <a:avLst/>
            <a:gdLst/>
            <a:ahLst/>
            <a:cxnLst/>
            <a:rect l="l" t="t" r="r" b="b"/>
            <a:pathLst>
              <a:path w="33654" h="99694">
                <a:moveTo>
                  <a:pt x="25327" y="0"/>
                </a:moveTo>
                <a:lnTo>
                  <a:pt x="6051" y="42917"/>
                </a:lnTo>
                <a:lnTo>
                  <a:pt x="514" y="53546"/>
                </a:lnTo>
                <a:lnTo>
                  <a:pt x="10905" y="91409"/>
                </a:lnTo>
                <a:lnTo>
                  <a:pt x="21069" y="99426"/>
                </a:lnTo>
                <a:lnTo>
                  <a:pt x="25327" y="86087"/>
                </a:lnTo>
                <a:lnTo>
                  <a:pt x="30259" y="75998"/>
                </a:lnTo>
                <a:lnTo>
                  <a:pt x="31940" y="72411"/>
                </a:lnTo>
                <a:lnTo>
                  <a:pt x="25327" y="59072"/>
                </a:lnTo>
                <a:lnTo>
                  <a:pt x="22750" y="50665"/>
                </a:lnTo>
                <a:lnTo>
                  <a:pt x="23035" y="44576"/>
                </a:lnTo>
                <a:lnTo>
                  <a:pt x="26126" y="38265"/>
                </a:lnTo>
                <a:lnTo>
                  <a:pt x="29826" y="31009"/>
                </a:lnTo>
                <a:lnTo>
                  <a:pt x="31940" y="22082"/>
                </a:lnTo>
                <a:lnTo>
                  <a:pt x="33621" y="8631"/>
                </a:lnTo>
                <a:lnTo>
                  <a:pt x="25327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527550" y="1540510"/>
            <a:ext cx="33655" cy="99695"/>
          </a:xfrm>
          <a:custGeom>
            <a:avLst/>
            <a:gdLst/>
            <a:ahLst/>
            <a:cxnLst/>
            <a:rect l="l" t="t" r="r" b="b"/>
            <a:pathLst>
              <a:path w="33654" h="99694">
                <a:moveTo>
                  <a:pt x="25327" y="0"/>
                </a:moveTo>
                <a:lnTo>
                  <a:pt x="33621" y="8631"/>
                </a:lnTo>
                <a:lnTo>
                  <a:pt x="31940" y="22082"/>
                </a:lnTo>
                <a:lnTo>
                  <a:pt x="29826" y="31009"/>
                </a:lnTo>
                <a:lnTo>
                  <a:pt x="26126" y="38265"/>
                </a:lnTo>
                <a:lnTo>
                  <a:pt x="23035" y="44576"/>
                </a:lnTo>
                <a:lnTo>
                  <a:pt x="22750" y="50665"/>
                </a:lnTo>
                <a:lnTo>
                  <a:pt x="25327" y="59072"/>
                </a:lnTo>
                <a:lnTo>
                  <a:pt x="31940" y="72411"/>
                </a:lnTo>
                <a:lnTo>
                  <a:pt x="30259" y="75998"/>
                </a:lnTo>
                <a:lnTo>
                  <a:pt x="27793" y="81042"/>
                </a:lnTo>
                <a:lnTo>
                  <a:pt x="25327" y="86087"/>
                </a:lnTo>
                <a:lnTo>
                  <a:pt x="21069" y="99426"/>
                </a:lnTo>
                <a:lnTo>
                  <a:pt x="10905" y="91409"/>
                </a:lnTo>
                <a:lnTo>
                  <a:pt x="5323" y="85316"/>
                </a:lnTo>
                <a:lnTo>
                  <a:pt x="2346" y="78067"/>
                </a:lnTo>
                <a:lnTo>
                  <a:pt x="0" y="66582"/>
                </a:lnTo>
                <a:lnTo>
                  <a:pt x="514" y="53546"/>
                </a:lnTo>
                <a:lnTo>
                  <a:pt x="6051" y="42917"/>
                </a:lnTo>
                <a:lnTo>
                  <a:pt x="13017" y="34032"/>
                </a:lnTo>
                <a:lnTo>
                  <a:pt x="17819" y="26229"/>
                </a:lnTo>
                <a:lnTo>
                  <a:pt x="20363" y="18253"/>
                </a:lnTo>
                <a:lnTo>
                  <a:pt x="22792" y="9667"/>
                </a:lnTo>
                <a:lnTo>
                  <a:pt x="24611" y="2805"/>
                </a:lnTo>
                <a:lnTo>
                  <a:pt x="25327" y="0"/>
                </a:lnTo>
                <a:close/>
              </a:path>
            </a:pathLst>
          </a:custGeom>
          <a:ln w="500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549775" y="1470025"/>
            <a:ext cx="22225" cy="57785"/>
          </a:xfrm>
          <a:custGeom>
            <a:avLst/>
            <a:gdLst/>
            <a:ahLst/>
            <a:cxnLst/>
            <a:rect l="l" t="t" r="r" b="b"/>
            <a:pathLst>
              <a:path w="22225" h="57784">
                <a:moveTo>
                  <a:pt x="11268" y="0"/>
                </a:moveTo>
                <a:lnTo>
                  <a:pt x="4052" y="8944"/>
                </a:lnTo>
                <a:lnTo>
                  <a:pt x="607" y="14389"/>
                </a:lnTo>
                <a:lnTo>
                  <a:pt x="0" y="18553"/>
                </a:lnTo>
                <a:lnTo>
                  <a:pt x="1294" y="23651"/>
                </a:lnTo>
                <a:lnTo>
                  <a:pt x="3759" y="31946"/>
                </a:lnTo>
                <a:lnTo>
                  <a:pt x="7906" y="36205"/>
                </a:lnTo>
                <a:lnTo>
                  <a:pt x="8802" y="41137"/>
                </a:lnTo>
                <a:lnTo>
                  <a:pt x="9587" y="46406"/>
                </a:lnTo>
                <a:lnTo>
                  <a:pt x="7906" y="57279"/>
                </a:lnTo>
                <a:lnTo>
                  <a:pt x="16742" y="50366"/>
                </a:lnTo>
                <a:lnTo>
                  <a:pt x="21018" y="45691"/>
                </a:lnTo>
                <a:lnTo>
                  <a:pt x="21932" y="41122"/>
                </a:lnTo>
                <a:lnTo>
                  <a:pt x="20682" y="34524"/>
                </a:lnTo>
                <a:lnTo>
                  <a:pt x="19113" y="23651"/>
                </a:lnTo>
                <a:lnTo>
                  <a:pt x="16504" y="18553"/>
                </a:lnTo>
                <a:lnTo>
                  <a:pt x="14630" y="15244"/>
                </a:lnTo>
                <a:lnTo>
                  <a:pt x="13733" y="10872"/>
                </a:lnTo>
                <a:lnTo>
                  <a:pt x="11268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549775" y="1470025"/>
            <a:ext cx="22225" cy="57785"/>
          </a:xfrm>
          <a:custGeom>
            <a:avLst/>
            <a:gdLst/>
            <a:ahLst/>
            <a:cxnLst/>
            <a:rect l="l" t="t" r="r" b="b"/>
            <a:pathLst>
              <a:path w="22225" h="57784">
                <a:moveTo>
                  <a:pt x="11268" y="0"/>
                </a:moveTo>
                <a:lnTo>
                  <a:pt x="4052" y="8944"/>
                </a:lnTo>
                <a:lnTo>
                  <a:pt x="607" y="14389"/>
                </a:lnTo>
                <a:lnTo>
                  <a:pt x="0" y="18553"/>
                </a:lnTo>
                <a:lnTo>
                  <a:pt x="1294" y="23651"/>
                </a:lnTo>
                <a:lnTo>
                  <a:pt x="3759" y="31946"/>
                </a:lnTo>
                <a:lnTo>
                  <a:pt x="7906" y="36205"/>
                </a:lnTo>
                <a:lnTo>
                  <a:pt x="8802" y="41137"/>
                </a:lnTo>
                <a:lnTo>
                  <a:pt x="9587" y="46406"/>
                </a:lnTo>
                <a:lnTo>
                  <a:pt x="7906" y="57279"/>
                </a:lnTo>
                <a:lnTo>
                  <a:pt x="16742" y="50366"/>
                </a:lnTo>
                <a:lnTo>
                  <a:pt x="21018" y="45691"/>
                </a:lnTo>
                <a:lnTo>
                  <a:pt x="21932" y="41122"/>
                </a:lnTo>
                <a:lnTo>
                  <a:pt x="20682" y="34524"/>
                </a:lnTo>
                <a:lnTo>
                  <a:pt x="19113" y="23651"/>
                </a:lnTo>
                <a:lnTo>
                  <a:pt x="16535" y="18607"/>
                </a:lnTo>
                <a:lnTo>
                  <a:pt x="14630" y="15244"/>
                </a:lnTo>
                <a:lnTo>
                  <a:pt x="13733" y="10872"/>
                </a:lnTo>
                <a:lnTo>
                  <a:pt x="11268" y="0"/>
                </a:lnTo>
                <a:close/>
              </a:path>
            </a:pathLst>
          </a:custGeom>
          <a:ln w="500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739640" y="1391920"/>
            <a:ext cx="22860" cy="50800"/>
          </a:xfrm>
          <a:custGeom>
            <a:avLst/>
            <a:gdLst/>
            <a:ahLst/>
            <a:cxnLst/>
            <a:rect l="l" t="t" r="r" b="b"/>
            <a:pathLst>
              <a:path w="22860" h="50800">
                <a:moveTo>
                  <a:pt x="8293" y="0"/>
                </a:moveTo>
                <a:lnTo>
                  <a:pt x="0" y="10872"/>
                </a:lnTo>
                <a:lnTo>
                  <a:pt x="784" y="15020"/>
                </a:lnTo>
                <a:lnTo>
                  <a:pt x="1681" y="20064"/>
                </a:lnTo>
                <a:lnTo>
                  <a:pt x="12439" y="31161"/>
                </a:lnTo>
                <a:lnTo>
                  <a:pt x="14120" y="34524"/>
                </a:lnTo>
                <a:lnTo>
                  <a:pt x="15017" y="38671"/>
                </a:lnTo>
                <a:lnTo>
                  <a:pt x="15017" y="50441"/>
                </a:lnTo>
                <a:lnTo>
                  <a:pt x="22526" y="34524"/>
                </a:lnTo>
                <a:lnTo>
                  <a:pt x="20845" y="31161"/>
                </a:lnTo>
                <a:lnTo>
                  <a:pt x="19948" y="27911"/>
                </a:lnTo>
                <a:lnTo>
                  <a:pt x="15017" y="21745"/>
                </a:lnTo>
                <a:lnTo>
                  <a:pt x="11655" y="16701"/>
                </a:lnTo>
                <a:lnTo>
                  <a:pt x="8293" y="11769"/>
                </a:lnTo>
                <a:lnTo>
                  <a:pt x="8293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739640" y="1391920"/>
            <a:ext cx="22860" cy="50800"/>
          </a:xfrm>
          <a:custGeom>
            <a:avLst/>
            <a:gdLst/>
            <a:ahLst/>
            <a:cxnLst/>
            <a:rect l="l" t="t" r="r" b="b"/>
            <a:pathLst>
              <a:path w="22860" h="50800">
                <a:moveTo>
                  <a:pt x="8293" y="0"/>
                </a:moveTo>
                <a:lnTo>
                  <a:pt x="0" y="10872"/>
                </a:lnTo>
                <a:lnTo>
                  <a:pt x="784" y="15020"/>
                </a:lnTo>
                <a:lnTo>
                  <a:pt x="1681" y="20064"/>
                </a:lnTo>
                <a:lnTo>
                  <a:pt x="12439" y="31161"/>
                </a:lnTo>
                <a:lnTo>
                  <a:pt x="14120" y="34524"/>
                </a:lnTo>
                <a:lnTo>
                  <a:pt x="15017" y="38671"/>
                </a:lnTo>
                <a:lnTo>
                  <a:pt x="15017" y="50441"/>
                </a:lnTo>
                <a:lnTo>
                  <a:pt x="22526" y="34524"/>
                </a:lnTo>
                <a:lnTo>
                  <a:pt x="20845" y="31161"/>
                </a:lnTo>
                <a:lnTo>
                  <a:pt x="19948" y="27911"/>
                </a:lnTo>
                <a:lnTo>
                  <a:pt x="15017" y="21745"/>
                </a:lnTo>
                <a:lnTo>
                  <a:pt x="11655" y="16701"/>
                </a:lnTo>
                <a:lnTo>
                  <a:pt x="8293" y="11769"/>
                </a:lnTo>
                <a:lnTo>
                  <a:pt x="8293" y="0"/>
                </a:lnTo>
                <a:close/>
              </a:path>
            </a:pathLst>
          </a:custGeom>
          <a:ln w="500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498975" y="1629410"/>
            <a:ext cx="53975" cy="97155"/>
          </a:xfrm>
          <a:custGeom>
            <a:avLst/>
            <a:gdLst/>
            <a:ahLst/>
            <a:cxnLst/>
            <a:rect l="l" t="t" r="r" b="b"/>
            <a:pathLst>
              <a:path w="53975" h="97155">
                <a:moveTo>
                  <a:pt x="25888" y="0"/>
                </a:moveTo>
                <a:lnTo>
                  <a:pt x="10870" y="33627"/>
                </a:lnTo>
                <a:lnTo>
                  <a:pt x="7508" y="41137"/>
                </a:lnTo>
                <a:lnTo>
                  <a:pt x="0" y="61426"/>
                </a:lnTo>
                <a:lnTo>
                  <a:pt x="25888" y="96847"/>
                </a:lnTo>
                <a:lnTo>
                  <a:pt x="53793" y="88440"/>
                </a:lnTo>
                <a:lnTo>
                  <a:pt x="49906" y="84727"/>
                </a:lnTo>
                <a:lnTo>
                  <a:pt x="41101" y="75802"/>
                </a:lnTo>
                <a:lnTo>
                  <a:pt x="31666" y="64985"/>
                </a:lnTo>
                <a:lnTo>
                  <a:pt x="25888" y="55597"/>
                </a:lnTo>
                <a:lnTo>
                  <a:pt x="25487" y="48882"/>
                </a:lnTo>
                <a:lnTo>
                  <a:pt x="28648" y="42230"/>
                </a:lnTo>
                <a:lnTo>
                  <a:pt x="32586" y="34696"/>
                </a:lnTo>
                <a:lnTo>
                  <a:pt x="34517" y="25332"/>
                </a:lnTo>
                <a:lnTo>
                  <a:pt x="34382" y="16803"/>
                </a:lnTo>
                <a:lnTo>
                  <a:pt x="33439" y="11321"/>
                </a:lnTo>
                <a:lnTo>
                  <a:pt x="30877" y="6511"/>
                </a:lnTo>
                <a:lnTo>
                  <a:pt x="25888" y="0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498975" y="1629410"/>
            <a:ext cx="53975" cy="97155"/>
          </a:xfrm>
          <a:custGeom>
            <a:avLst/>
            <a:gdLst/>
            <a:ahLst/>
            <a:cxnLst/>
            <a:rect l="l" t="t" r="r" b="b"/>
            <a:pathLst>
              <a:path w="53975" h="97155">
                <a:moveTo>
                  <a:pt x="25888" y="0"/>
                </a:moveTo>
                <a:lnTo>
                  <a:pt x="30877" y="6511"/>
                </a:lnTo>
                <a:lnTo>
                  <a:pt x="33439" y="11321"/>
                </a:lnTo>
                <a:lnTo>
                  <a:pt x="34382" y="16803"/>
                </a:lnTo>
                <a:lnTo>
                  <a:pt x="34517" y="25332"/>
                </a:lnTo>
                <a:lnTo>
                  <a:pt x="32586" y="34696"/>
                </a:lnTo>
                <a:lnTo>
                  <a:pt x="28648" y="42230"/>
                </a:lnTo>
                <a:lnTo>
                  <a:pt x="25487" y="48882"/>
                </a:lnTo>
                <a:lnTo>
                  <a:pt x="49906" y="84727"/>
                </a:lnTo>
                <a:lnTo>
                  <a:pt x="53793" y="88440"/>
                </a:lnTo>
                <a:lnTo>
                  <a:pt x="25888" y="96847"/>
                </a:lnTo>
                <a:lnTo>
                  <a:pt x="0" y="61426"/>
                </a:lnTo>
                <a:lnTo>
                  <a:pt x="7508" y="41137"/>
                </a:lnTo>
                <a:lnTo>
                  <a:pt x="10870" y="33627"/>
                </a:lnTo>
                <a:lnTo>
                  <a:pt x="25888" y="0"/>
                </a:lnTo>
                <a:close/>
              </a:path>
            </a:pathLst>
          </a:custGeom>
          <a:ln w="500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707255" y="1420495"/>
            <a:ext cx="4445" cy="13335"/>
          </a:xfrm>
          <a:custGeom>
            <a:avLst/>
            <a:gdLst/>
            <a:ahLst/>
            <a:cxnLst/>
            <a:rect l="l" t="t" r="r" b="b"/>
            <a:pathLst>
              <a:path w="4445" h="13334">
                <a:moveTo>
                  <a:pt x="3977" y="0"/>
                </a:moveTo>
                <a:lnTo>
                  <a:pt x="2920" y="4683"/>
                </a:lnTo>
                <a:lnTo>
                  <a:pt x="0" y="12800"/>
                </a:lnTo>
                <a:lnTo>
                  <a:pt x="3931" y="12716"/>
                </a:lnTo>
                <a:lnTo>
                  <a:pt x="3977" y="0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565650" y="1801495"/>
            <a:ext cx="73025" cy="6350"/>
          </a:xfrm>
          <a:custGeom>
            <a:avLst/>
            <a:gdLst/>
            <a:ahLst/>
            <a:cxnLst/>
            <a:rect l="l" t="t" r="r" b="b"/>
            <a:pathLst>
              <a:path w="73025" h="6350">
                <a:moveTo>
                  <a:pt x="65001" y="0"/>
                </a:moveTo>
                <a:lnTo>
                  <a:pt x="0" y="1233"/>
                </a:lnTo>
                <a:lnTo>
                  <a:pt x="6273" y="3401"/>
                </a:lnTo>
                <a:lnTo>
                  <a:pt x="39905" y="5305"/>
                </a:lnTo>
                <a:lnTo>
                  <a:pt x="58049" y="6022"/>
                </a:lnTo>
                <a:lnTo>
                  <a:pt x="66949" y="5624"/>
                </a:lnTo>
                <a:lnTo>
                  <a:pt x="72843" y="4186"/>
                </a:lnTo>
                <a:lnTo>
                  <a:pt x="65001" y="0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462780" y="1420495"/>
            <a:ext cx="375285" cy="386715"/>
          </a:xfrm>
          <a:custGeom>
            <a:avLst/>
            <a:gdLst/>
            <a:ahLst/>
            <a:cxnLst/>
            <a:rect l="l" t="t" r="r" b="b"/>
            <a:pathLst>
              <a:path w="375285" h="386714">
                <a:moveTo>
                  <a:pt x="330613" y="311392"/>
                </a:moveTo>
                <a:lnTo>
                  <a:pt x="357268" y="292825"/>
                </a:lnTo>
                <a:lnTo>
                  <a:pt x="370706" y="279712"/>
                </a:lnTo>
                <a:lnTo>
                  <a:pt x="375024" y="265822"/>
                </a:lnTo>
                <a:lnTo>
                  <a:pt x="374320" y="244922"/>
                </a:lnTo>
                <a:lnTo>
                  <a:pt x="367687" y="218084"/>
                </a:lnTo>
                <a:lnTo>
                  <a:pt x="355549" y="192056"/>
                </a:lnTo>
                <a:lnTo>
                  <a:pt x="343746" y="168865"/>
                </a:lnTo>
                <a:lnTo>
                  <a:pt x="338122" y="150540"/>
                </a:lnTo>
                <a:lnTo>
                  <a:pt x="340650" y="131260"/>
                </a:lnTo>
                <a:lnTo>
                  <a:pt x="347087" y="108113"/>
                </a:lnTo>
                <a:lnTo>
                  <a:pt x="353692" y="86227"/>
                </a:lnTo>
                <a:lnTo>
                  <a:pt x="356725" y="70730"/>
                </a:lnTo>
                <a:lnTo>
                  <a:pt x="356340" y="59120"/>
                </a:lnTo>
                <a:lnTo>
                  <a:pt x="355492" y="48550"/>
                </a:lnTo>
                <a:lnTo>
                  <a:pt x="354645" y="40859"/>
                </a:lnTo>
                <a:lnTo>
                  <a:pt x="354260" y="37887"/>
                </a:lnTo>
                <a:lnTo>
                  <a:pt x="347728" y="53571"/>
                </a:lnTo>
                <a:lnTo>
                  <a:pt x="343613" y="62477"/>
                </a:lnTo>
                <a:lnTo>
                  <a:pt x="340170" y="67915"/>
                </a:lnTo>
                <a:lnTo>
                  <a:pt x="335656" y="73196"/>
                </a:lnTo>
                <a:lnTo>
                  <a:pt x="326202" y="80823"/>
                </a:lnTo>
                <a:lnTo>
                  <a:pt x="312219" y="90332"/>
                </a:lnTo>
                <a:lnTo>
                  <a:pt x="298384" y="100324"/>
                </a:lnTo>
                <a:lnTo>
                  <a:pt x="281806" y="140844"/>
                </a:lnTo>
                <a:lnTo>
                  <a:pt x="278612" y="164215"/>
                </a:lnTo>
                <a:lnTo>
                  <a:pt x="264992" y="153437"/>
                </a:lnTo>
                <a:lnTo>
                  <a:pt x="258327" y="144823"/>
                </a:lnTo>
                <a:lnTo>
                  <a:pt x="256706" y="133855"/>
                </a:lnTo>
                <a:lnTo>
                  <a:pt x="258215" y="116015"/>
                </a:lnTo>
                <a:lnTo>
                  <a:pt x="261735" y="98387"/>
                </a:lnTo>
                <a:lnTo>
                  <a:pt x="266200" y="88482"/>
                </a:lnTo>
                <a:lnTo>
                  <a:pt x="270035" y="82676"/>
                </a:lnTo>
                <a:lnTo>
                  <a:pt x="271664" y="77343"/>
                </a:lnTo>
                <a:lnTo>
                  <a:pt x="270736" y="69886"/>
                </a:lnTo>
                <a:lnTo>
                  <a:pt x="268694" y="61566"/>
                </a:lnTo>
                <a:lnTo>
                  <a:pt x="266652" y="54802"/>
                </a:lnTo>
                <a:lnTo>
                  <a:pt x="265724" y="52010"/>
                </a:lnTo>
                <a:lnTo>
                  <a:pt x="266111" y="63456"/>
                </a:lnTo>
                <a:lnTo>
                  <a:pt x="265458" y="70436"/>
                </a:lnTo>
                <a:lnTo>
                  <a:pt x="263061" y="75797"/>
                </a:lnTo>
                <a:lnTo>
                  <a:pt x="258215" y="82387"/>
                </a:lnTo>
                <a:lnTo>
                  <a:pt x="249398" y="92288"/>
                </a:lnTo>
                <a:lnTo>
                  <a:pt x="237776" y="104344"/>
                </a:lnTo>
                <a:lnTo>
                  <a:pt x="226932" y="116546"/>
                </a:lnTo>
                <a:lnTo>
                  <a:pt x="220447" y="126888"/>
                </a:lnTo>
                <a:lnTo>
                  <a:pt x="219029" y="144154"/>
                </a:lnTo>
                <a:lnTo>
                  <a:pt x="219187" y="169679"/>
                </a:lnTo>
                <a:lnTo>
                  <a:pt x="219975" y="192809"/>
                </a:lnTo>
                <a:lnTo>
                  <a:pt x="220447" y="202887"/>
                </a:lnTo>
                <a:lnTo>
                  <a:pt x="202877" y="196494"/>
                </a:lnTo>
                <a:lnTo>
                  <a:pt x="193775" y="190417"/>
                </a:lnTo>
                <a:lnTo>
                  <a:pt x="190220" y="181102"/>
                </a:lnTo>
                <a:lnTo>
                  <a:pt x="189292" y="165000"/>
                </a:lnTo>
                <a:lnTo>
                  <a:pt x="189010" y="146375"/>
                </a:lnTo>
                <a:lnTo>
                  <a:pt x="191491" y="130503"/>
                </a:lnTo>
                <a:lnTo>
                  <a:pt x="197944" y="114842"/>
                </a:lnTo>
                <a:lnTo>
                  <a:pt x="209577" y="96847"/>
                </a:lnTo>
                <a:lnTo>
                  <a:pt x="223454" y="78142"/>
                </a:lnTo>
                <a:lnTo>
                  <a:pt x="235367" y="61706"/>
                </a:lnTo>
                <a:lnTo>
                  <a:pt x="248143" y="15889"/>
                </a:lnTo>
                <a:lnTo>
                  <a:pt x="248241" y="0"/>
                </a:lnTo>
                <a:lnTo>
                  <a:pt x="245434" y="16411"/>
                </a:lnTo>
                <a:lnTo>
                  <a:pt x="241335" y="27042"/>
                </a:lnTo>
                <a:lnTo>
                  <a:pt x="233096" y="36538"/>
                </a:lnTo>
                <a:lnTo>
                  <a:pt x="217870" y="49544"/>
                </a:lnTo>
                <a:lnTo>
                  <a:pt x="198035" y="63777"/>
                </a:lnTo>
                <a:lnTo>
                  <a:pt x="179051" y="75382"/>
                </a:lnTo>
                <a:lnTo>
                  <a:pt x="164964" y="87155"/>
                </a:lnTo>
                <a:lnTo>
                  <a:pt x="159817" y="101892"/>
                </a:lnTo>
                <a:lnTo>
                  <a:pt x="161807" y="134612"/>
                </a:lnTo>
                <a:lnTo>
                  <a:pt x="163964" y="155248"/>
                </a:lnTo>
                <a:lnTo>
                  <a:pt x="166121" y="168317"/>
                </a:lnTo>
                <a:lnTo>
                  <a:pt x="168111" y="178339"/>
                </a:lnTo>
                <a:lnTo>
                  <a:pt x="169790" y="201915"/>
                </a:lnTo>
                <a:lnTo>
                  <a:pt x="165071" y="218482"/>
                </a:lnTo>
                <a:lnTo>
                  <a:pt x="158733" y="228260"/>
                </a:lnTo>
                <a:lnTo>
                  <a:pt x="155559" y="231470"/>
                </a:lnTo>
                <a:lnTo>
                  <a:pt x="150272" y="226008"/>
                </a:lnTo>
                <a:lnTo>
                  <a:pt x="147728" y="220135"/>
                </a:lnTo>
                <a:lnTo>
                  <a:pt x="147222" y="210206"/>
                </a:lnTo>
                <a:lnTo>
                  <a:pt x="148050" y="192574"/>
                </a:lnTo>
                <a:lnTo>
                  <a:pt x="148402" y="176239"/>
                </a:lnTo>
                <a:lnTo>
                  <a:pt x="148176" y="168320"/>
                </a:lnTo>
                <a:lnTo>
                  <a:pt x="147467" y="162861"/>
                </a:lnTo>
                <a:lnTo>
                  <a:pt x="146369" y="153902"/>
                </a:lnTo>
                <a:lnTo>
                  <a:pt x="144620" y="142453"/>
                </a:lnTo>
                <a:lnTo>
                  <a:pt x="141536" y="132675"/>
                </a:lnTo>
                <a:lnTo>
                  <a:pt x="138599" y="123842"/>
                </a:lnTo>
                <a:lnTo>
                  <a:pt x="137291" y="115231"/>
                </a:lnTo>
                <a:lnTo>
                  <a:pt x="137291" y="82387"/>
                </a:lnTo>
                <a:lnTo>
                  <a:pt x="131278" y="95122"/>
                </a:lnTo>
                <a:lnTo>
                  <a:pt x="127849" y="104820"/>
                </a:lnTo>
                <a:lnTo>
                  <a:pt x="125723" y="116388"/>
                </a:lnTo>
                <a:lnTo>
                  <a:pt x="123619" y="134735"/>
                </a:lnTo>
                <a:lnTo>
                  <a:pt x="116544" y="157621"/>
                </a:lnTo>
                <a:lnTo>
                  <a:pt x="104258" y="179530"/>
                </a:lnTo>
                <a:lnTo>
                  <a:pt x="92603" y="200451"/>
                </a:lnTo>
                <a:lnTo>
                  <a:pt x="87420" y="220373"/>
                </a:lnTo>
                <a:lnTo>
                  <a:pt x="91384" y="239278"/>
                </a:lnTo>
                <a:lnTo>
                  <a:pt x="120256" y="275187"/>
                </a:lnTo>
                <a:lnTo>
                  <a:pt x="139757" y="291104"/>
                </a:lnTo>
                <a:lnTo>
                  <a:pt x="93717" y="299521"/>
                </a:lnTo>
                <a:lnTo>
                  <a:pt x="68984" y="301276"/>
                </a:lnTo>
                <a:lnTo>
                  <a:pt x="57112" y="295423"/>
                </a:lnTo>
                <a:lnTo>
                  <a:pt x="49652" y="281015"/>
                </a:lnTo>
                <a:lnTo>
                  <a:pt x="43721" y="259345"/>
                </a:lnTo>
                <a:lnTo>
                  <a:pt x="41709" y="234091"/>
                </a:lnTo>
                <a:lnTo>
                  <a:pt x="42828" y="207891"/>
                </a:lnTo>
                <a:lnTo>
                  <a:pt x="46290" y="183383"/>
                </a:lnTo>
                <a:lnTo>
                  <a:pt x="45439" y="163089"/>
                </a:lnTo>
                <a:lnTo>
                  <a:pt x="37885" y="148060"/>
                </a:lnTo>
                <a:lnTo>
                  <a:pt x="29238" y="138726"/>
                </a:lnTo>
                <a:lnTo>
                  <a:pt x="25109" y="135519"/>
                </a:lnTo>
                <a:lnTo>
                  <a:pt x="31472" y="145002"/>
                </a:lnTo>
                <a:lnTo>
                  <a:pt x="34410" y="152109"/>
                </a:lnTo>
                <a:lnTo>
                  <a:pt x="34659" y="160393"/>
                </a:lnTo>
                <a:lnTo>
                  <a:pt x="32953" y="173407"/>
                </a:lnTo>
                <a:lnTo>
                  <a:pt x="24687" y="193986"/>
                </a:lnTo>
                <a:lnTo>
                  <a:pt x="10946" y="220429"/>
                </a:lnTo>
                <a:lnTo>
                  <a:pt x="0" y="249227"/>
                </a:lnTo>
                <a:lnTo>
                  <a:pt x="13597" y="307303"/>
                </a:lnTo>
                <a:lnTo>
                  <a:pt x="37016" y="341783"/>
                </a:lnTo>
                <a:lnTo>
                  <a:pt x="69303" y="370737"/>
                </a:lnTo>
                <a:lnTo>
                  <a:pt x="109386" y="384589"/>
                </a:lnTo>
                <a:lnTo>
                  <a:pt x="164398" y="386242"/>
                </a:lnTo>
                <a:lnTo>
                  <a:pt x="173702" y="385724"/>
                </a:lnTo>
                <a:lnTo>
                  <a:pt x="175955" y="385373"/>
                </a:lnTo>
                <a:lnTo>
                  <a:pt x="170070" y="381848"/>
                </a:lnTo>
                <a:lnTo>
                  <a:pt x="164594" y="379026"/>
                </a:lnTo>
                <a:lnTo>
                  <a:pt x="156366" y="375427"/>
                </a:lnTo>
                <a:lnTo>
                  <a:pt x="142222" y="369568"/>
                </a:lnTo>
                <a:lnTo>
                  <a:pt x="127257" y="362757"/>
                </a:lnTo>
                <a:lnTo>
                  <a:pt x="117903" y="356440"/>
                </a:lnTo>
                <a:lnTo>
                  <a:pt x="112499" y="350353"/>
                </a:lnTo>
                <a:lnTo>
                  <a:pt x="109386" y="344235"/>
                </a:lnTo>
                <a:lnTo>
                  <a:pt x="106136" y="335829"/>
                </a:lnTo>
                <a:lnTo>
                  <a:pt x="107705" y="322265"/>
                </a:lnTo>
                <a:lnTo>
                  <a:pt x="147349" y="344320"/>
                </a:lnTo>
                <a:lnTo>
                  <a:pt x="160255" y="344750"/>
                </a:lnTo>
                <a:lnTo>
                  <a:pt x="170576" y="345917"/>
                </a:lnTo>
                <a:lnTo>
                  <a:pt x="180697" y="350059"/>
                </a:lnTo>
                <a:lnTo>
                  <a:pt x="192038" y="357532"/>
                </a:lnTo>
                <a:lnTo>
                  <a:pt x="201276" y="364691"/>
                </a:lnTo>
                <a:lnTo>
                  <a:pt x="205094" y="367887"/>
                </a:lnTo>
                <a:lnTo>
                  <a:pt x="214916" y="354881"/>
                </a:lnTo>
                <a:lnTo>
                  <a:pt x="219789" y="346225"/>
                </a:lnTo>
                <a:lnTo>
                  <a:pt x="221153" y="338032"/>
                </a:lnTo>
                <a:lnTo>
                  <a:pt x="220447" y="326413"/>
                </a:lnTo>
                <a:lnTo>
                  <a:pt x="218633" y="312620"/>
                </a:lnTo>
                <a:lnTo>
                  <a:pt x="215516" y="300898"/>
                </a:lnTo>
                <a:lnTo>
                  <a:pt x="212568" y="290583"/>
                </a:lnTo>
                <a:lnTo>
                  <a:pt x="211258" y="281015"/>
                </a:lnTo>
                <a:lnTo>
                  <a:pt x="212168" y="272016"/>
                </a:lnTo>
                <a:lnTo>
                  <a:pt x="214172" y="263585"/>
                </a:lnTo>
                <a:lnTo>
                  <a:pt x="216175" y="257339"/>
                </a:lnTo>
                <a:lnTo>
                  <a:pt x="217085" y="254898"/>
                </a:lnTo>
                <a:lnTo>
                  <a:pt x="215247" y="265357"/>
                </a:lnTo>
                <a:lnTo>
                  <a:pt x="214984" y="271740"/>
                </a:lnTo>
                <a:lnTo>
                  <a:pt x="216613" y="276651"/>
                </a:lnTo>
                <a:lnTo>
                  <a:pt x="220447" y="282697"/>
                </a:lnTo>
                <a:lnTo>
                  <a:pt x="226680" y="289130"/>
                </a:lnTo>
                <a:lnTo>
                  <a:pt x="233406" y="295069"/>
                </a:lnTo>
                <a:lnTo>
                  <a:pt x="239564" y="301155"/>
                </a:lnTo>
                <a:lnTo>
                  <a:pt x="244094" y="308030"/>
                </a:lnTo>
                <a:lnTo>
                  <a:pt x="245898" y="318861"/>
                </a:lnTo>
                <a:lnTo>
                  <a:pt x="246588" y="333727"/>
                </a:lnTo>
                <a:lnTo>
                  <a:pt x="246647" y="346870"/>
                </a:lnTo>
                <a:lnTo>
                  <a:pt x="246560" y="352530"/>
                </a:lnTo>
                <a:lnTo>
                  <a:pt x="271039" y="345901"/>
                </a:lnTo>
                <a:lnTo>
                  <a:pt x="300242" y="319687"/>
                </a:lnTo>
                <a:lnTo>
                  <a:pt x="313575" y="271248"/>
                </a:lnTo>
                <a:lnTo>
                  <a:pt x="311449" y="254898"/>
                </a:lnTo>
                <a:lnTo>
                  <a:pt x="308069" y="238462"/>
                </a:lnTo>
                <a:lnTo>
                  <a:pt x="305005" y="222699"/>
                </a:lnTo>
                <a:lnTo>
                  <a:pt x="302781" y="208996"/>
                </a:lnTo>
                <a:lnTo>
                  <a:pt x="301923" y="198739"/>
                </a:lnTo>
                <a:lnTo>
                  <a:pt x="301923" y="187530"/>
                </a:lnTo>
                <a:lnTo>
                  <a:pt x="305285" y="179235"/>
                </a:lnTo>
                <a:lnTo>
                  <a:pt x="302086" y="192145"/>
                </a:lnTo>
                <a:lnTo>
                  <a:pt x="301545" y="200127"/>
                </a:lnTo>
                <a:lnTo>
                  <a:pt x="304134" y="206490"/>
                </a:lnTo>
                <a:lnTo>
                  <a:pt x="310328" y="214544"/>
                </a:lnTo>
                <a:lnTo>
                  <a:pt x="319364" y="224354"/>
                </a:lnTo>
                <a:lnTo>
                  <a:pt x="328483" y="233670"/>
                </a:lnTo>
                <a:lnTo>
                  <a:pt x="335670" y="243091"/>
                </a:lnTo>
                <a:lnTo>
                  <a:pt x="338906" y="253216"/>
                </a:lnTo>
                <a:lnTo>
                  <a:pt x="338319" y="268407"/>
                </a:lnTo>
                <a:lnTo>
                  <a:pt x="335390" y="287727"/>
                </a:lnTo>
                <a:lnTo>
                  <a:pt x="332145" y="304336"/>
                </a:lnTo>
                <a:lnTo>
                  <a:pt x="330613" y="311392"/>
                </a:lnTo>
                <a:close/>
              </a:path>
              <a:path w="375285" h="386714">
                <a:moveTo>
                  <a:pt x="50436" y="313074"/>
                </a:moveTo>
                <a:lnTo>
                  <a:pt x="52902" y="331681"/>
                </a:lnTo>
                <a:lnTo>
                  <a:pt x="61307" y="335044"/>
                </a:lnTo>
                <a:lnTo>
                  <a:pt x="69040" y="339191"/>
                </a:lnTo>
                <a:lnTo>
                  <a:pt x="74868" y="339191"/>
                </a:lnTo>
                <a:lnTo>
                  <a:pt x="79911" y="341657"/>
                </a:lnTo>
                <a:lnTo>
                  <a:pt x="84058" y="344235"/>
                </a:lnTo>
                <a:lnTo>
                  <a:pt x="90782" y="352530"/>
                </a:lnTo>
                <a:lnTo>
                  <a:pt x="67135" y="321369"/>
                </a:lnTo>
                <a:lnTo>
                  <a:pt x="62988" y="319687"/>
                </a:lnTo>
                <a:lnTo>
                  <a:pt x="59626" y="318006"/>
                </a:lnTo>
                <a:lnTo>
                  <a:pt x="50436" y="313074"/>
                </a:lnTo>
                <a:close/>
              </a:path>
              <a:path w="375285" h="386714">
                <a:moveTo>
                  <a:pt x="261577" y="202887"/>
                </a:moveTo>
                <a:lnTo>
                  <a:pt x="253284" y="213760"/>
                </a:lnTo>
                <a:lnTo>
                  <a:pt x="254965" y="217907"/>
                </a:lnTo>
                <a:lnTo>
                  <a:pt x="255750" y="222839"/>
                </a:lnTo>
                <a:lnTo>
                  <a:pt x="266621" y="234049"/>
                </a:lnTo>
                <a:lnTo>
                  <a:pt x="267405" y="237411"/>
                </a:lnTo>
                <a:lnTo>
                  <a:pt x="269086" y="241559"/>
                </a:lnTo>
                <a:lnTo>
                  <a:pt x="269086" y="253216"/>
                </a:lnTo>
                <a:lnTo>
                  <a:pt x="276931" y="237411"/>
                </a:lnTo>
                <a:lnTo>
                  <a:pt x="274914" y="234049"/>
                </a:lnTo>
                <a:lnTo>
                  <a:pt x="274129" y="230686"/>
                </a:lnTo>
                <a:lnTo>
                  <a:pt x="269086" y="224521"/>
                </a:lnTo>
                <a:lnTo>
                  <a:pt x="265724" y="219589"/>
                </a:lnTo>
                <a:lnTo>
                  <a:pt x="261577" y="214544"/>
                </a:lnTo>
                <a:lnTo>
                  <a:pt x="261577" y="202887"/>
                </a:lnTo>
                <a:close/>
              </a:path>
            </a:pathLst>
          </a:custGeom>
          <a:ln w="50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225290" y="3700145"/>
            <a:ext cx="751205" cy="780415"/>
          </a:xfrm>
          <a:custGeom>
            <a:avLst/>
            <a:gdLst/>
            <a:ahLst/>
            <a:cxnLst/>
            <a:rect l="l" t="t" r="r" b="b"/>
            <a:pathLst>
              <a:path w="751204" h="780414">
                <a:moveTo>
                  <a:pt x="751208" y="0"/>
                </a:moveTo>
                <a:lnTo>
                  <a:pt x="0" y="420234"/>
                </a:lnTo>
                <a:lnTo>
                  <a:pt x="0" y="780275"/>
                </a:lnTo>
                <a:lnTo>
                  <a:pt x="751208" y="361161"/>
                </a:lnTo>
                <a:lnTo>
                  <a:pt x="751208" y="0"/>
                </a:lnTo>
                <a:close/>
              </a:path>
            </a:pathLst>
          </a:custGeom>
          <a:solidFill>
            <a:srgbClr val="63C8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225290" y="3700145"/>
            <a:ext cx="751205" cy="780415"/>
          </a:xfrm>
          <a:custGeom>
            <a:avLst/>
            <a:gdLst/>
            <a:ahLst/>
            <a:cxnLst/>
            <a:rect l="l" t="t" r="r" b="b"/>
            <a:pathLst>
              <a:path w="751204" h="780414">
                <a:moveTo>
                  <a:pt x="0" y="780275"/>
                </a:moveTo>
                <a:lnTo>
                  <a:pt x="0" y="420234"/>
                </a:lnTo>
                <a:lnTo>
                  <a:pt x="751208" y="0"/>
                </a:lnTo>
                <a:lnTo>
                  <a:pt x="751208" y="361161"/>
                </a:lnTo>
                <a:lnTo>
                  <a:pt x="0" y="780275"/>
                </a:lnTo>
                <a:close/>
              </a:path>
            </a:pathLst>
          </a:custGeom>
          <a:ln w="1085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178935" y="4090670"/>
            <a:ext cx="46990" cy="389255"/>
          </a:xfrm>
          <a:custGeom>
            <a:avLst/>
            <a:gdLst/>
            <a:ahLst/>
            <a:cxnLst/>
            <a:rect l="l" t="t" r="r" b="b"/>
            <a:pathLst>
              <a:path w="46989" h="389254">
                <a:moveTo>
                  <a:pt x="0" y="0"/>
                </a:moveTo>
                <a:lnTo>
                  <a:pt x="0" y="360265"/>
                </a:lnTo>
                <a:lnTo>
                  <a:pt x="46397" y="388736"/>
                </a:lnTo>
                <a:lnTo>
                  <a:pt x="46397" y="29480"/>
                </a:lnTo>
                <a:lnTo>
                  <a:pt x="0" y="0"/>
                </a:lnTo>
                <a:close/>
              </a:path>
            </a:pathLst>
          </a:custGeom>
          <a:solidFill>
            <a:srgbClr val="00AC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178935" y="4090670"/>
            <a:ext cx="46990" cy="389255"/>
          </a:xfrm>
          <a:custGeom>
            <a:avLst/>
            <a:gdLst/>
            <a:ahLst/>
            <a:cxnLst/>
            <a:rect l="l" t="t" r="r" b="b"/>
            <a:pathLst>
              <a:path w="46989" h="389254">
                <a:moveTo>
                  <a:pt x="46397" y="388736"/>
                </a:moveTo>
                <a:lnTo>
                  <a:pt x="46397" y="29480"/>
                </a:lnTo>
                <a:lnTo>
                  <a:pt x="0" y="0"/>
                </a:lnTo>
                <a:lnTo>
                  <a:pt x="0" y="360265"/>
                </a:lnTo>
                <a:lnTo>
                  <a:pt x="46397" y="388736"/>
                </a:lnTo>
                <a:close/>
              </a:path>
            </a:pathLst>
          </a:custGeom>
          <a:ln w="108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178935" y="3671570"/>
            <a:ext cx="798195" cy="448945"/>
          </a:xfrm>
          <a:custGeom>
            <a:avLst/>
            <a:gdLst/>
            <a:ahLst/>
            <a:cxnLst/>
            <a:rect l="l" t="t" r="r" b="b"/>
            <a:pathLst>
              <a:path w="798195" h="448945">
                <a:moveTo>
                  <a:pt x="751432" y="0"/>
                </a:moveTo>
                <a:lnTo>
                  <a:pt x="0" y="419337"/>
                </a:lnTo>
                <a:lnTo>
                  <a:pt x="46397" y="448818"/>
                </a:lnTo>
                <a:lnTo>
                  <a:pt x="797605" y="28583"/>
                </a:lnTo>
                <a:lnTo>
                  <a:pt x="751432" y="0"/>
                </a:lnTo>
                <a:close/>
              </a:path>
            </a:pathLst>
          </a:custGeom>
          <a:solidFill>
            <a:srgbClr val="BEE9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178935" y="3671570"/>
            <a:ext cx="798195" cy="448945"/>
          </a:xfrm>
          <a:custGeom>
            <a:avLst/>
            <a:gdLst/>
            <a:ahLst/>
            <a:cxnLst/>
            <a:rect l="l" t="t" r="r" b="b"/>
            <a:pathLst>
              <a:path w="798195" h="448945">
                <a:moveTo>
                  <a:pt x="0" y="419337"/>
                </a:moveTo>
                <a:lnTo>
                  <a:pt x="46397" y="448818"/>
                </a:lnTo>
                <a:lnTo>
                  <a:pt x="797605" y="28583"/>
                </a:lnTo>
                <a:lnTo>
                  <a:pt x="751432" y="0"/>
                </a:lnTo>
                <a:lnTo>
                  <a:pt x="0" y="419337"/>
                </a:lnTo>
                <a:close/>
              </a:path>
            </a:pathLst>
          </a:custGeom>
          <a:ln w="1085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226560" y="3726180"/>
            <a:ext cx="751205" cy="715010"/>
          </a:xfrm>
          <a:custGeom>
            <a:avLst/>
            <a:gdLst/>
            <a:ahLst/>
            <a:cxnLst/>
            <a:rect l="l" t="t" r="r" b="b"/>
            <a:pathLst>
              <a:path w="751204" h="715010">
                <a:moveTo>
                  <a:pt x="605629" y="0"/>
                </a:moveTo>
                <a:lnTo>
                  <a:pt x="605629" y="0"/>
                </a:lnTo>
                <a:lnTo>
                  <a:pt x="652922" y="28583"/>
                </a:lnTo>
              </a:path>
              <a:path w="751204" h="715010">
                <a:moveTo>
                  <a:pt x="513283" y="50329"/>
                </a:moveTo>
                <a:lnTo>
                  <a:pt x="513283" y="50329"/>
                </a:lnTo>
                <a:lnTo>
                  <a:pt x="559456" y="78128"/>
                </a:lnTo>
              </a:path>
              <a:path w="751204" h="715010">
                <a:moveTo>
                  <a:pt x="418135" y="104358"/>
                </a:moveTo>
                <a:lnTo>
                  <a:pt x="418135" y="104358"/>
                </a:lnTo>
                <a:lnTo>
                  <a:pt x="464308" y="132941"/>
                </a:lnTo>
              </a:path>
              <a:path w="751204" h="715010">
                <a:moveTo>
                  <a:pt x="322090" y="159171"/>
                </a:moveTo>
                <a:lnTo>
                  <a:pt x="322090" y="159171"/>
                </a:lnTo>
                <a:lnTo>
                  <a:pt x="369160" y="186633"/>
                </a:lnTo>
              </a:path>
              <a:path w="751204" h="715010">
                <a:moveTo>
                  <a:pt x="226158" y="212863"/>
                </a:moveTo>
                <a:lnTo>
                  <a:pt x="226158" y="212863"/>
                </a:lnTo>
                <a:lnTo>
                  <a:pt x="272555" y="240662"/>
                </a:lnTo>
              </a:path>
              <a:path w="751204" h="715010">
                <a:moveTo>
                  <a:pt x="127648" y="266780"/>
                </a:moveTo>
                <a:lnTo>
                  <a:pt x="127648" y="266780"/>
                </a:lnTo>
                <a:lnTo>
                  <a:pt x="174157" y="295475"/>
                </a:lnTo>
              </a:path>
              <a:path w="751204" h="715010">
                <a:moveTo>
                  <a:pt x="33621" y="320472"/>
                </a:moveTo>
                <a:lnTo>
                  <a:pt x="33621" y="320472"/>
                </a:lnTo>
                <a:lnTo>
                  <a:pt x="79794" y="349168"/>
                </a:lnTo>
              </a:path>
              <a:path w="751204" h="715010">
                <a:moveTo>
                  <a:pt x="750312" y="14123"/>
                </a:moveTo>
                <a:lnTo>
                  <a:pt x="750312" y="14123"/>
                </a:lnTo>
                <a:lnTo>
                  <a:pt x="0" y="434358"/>
                </a:lnTo>
              </a:path>
              <a:path w="751204" h="715010">
                <a:moveTo>
                  <a:pt x="751096" y="53692"/>
                </a:moveTo>
                <a:lnTo>
                  <a:pt x="751096" y="53692"/>
                </a:lnTo>
                <a:lnTo>
                  <a:pt x="0" y="474711"/>
                </a:lnTo>
              </a:path>
              <a:path w="751204" h="715010">
                <a:moveTo>
                  <a:pt x="751096" y="93485"/>
                </a:moveTo>
                <a:lnTo>
                  <a:pt x="751096" y="93485"/>
                </a:lnTo>
                <a:lnTo>
                  <a:pt x="0" y="514168"/>
                </a:lnTo>
              </a:path>
              <a:path w="751204" h="715010">
                <a:moveTo>
                  <a:pt x="751096" y="133838"/>
                </a:moveTo>
                <a:lnTo>
                  <a:pt x="751096" y="133838"/>
                </a:lnTo>
                <a:lnTo>
                  <a:pt x="0" y="554857"/>
                </a:lnTo>
              </a:path>
              <a:path w="751204" h="715010">
                <a:moveTo>
                  <a:pt x="751096" y="173294"/>
                </a:moveTo>
                <a:lnTo>
                  <a:pt x="751096" y="173294"/>
                </a:lnTo>
                <a:lnTo>
                  <a:pt x="0" y="594314"/>
                </a:lnTo>
              </a:path>
              <a:path w="751204" h="715010">
                <a:moveTo>
                  <a:pt x="751096" y="213648"/>
                </a:moveTo>
                <a:lnTo>
                  <a:pt x="751096" y="213648"/>
                </a:lnTo>
                <a:lnTo>
                  <a:pt x="0" y="634667"/>
                </a:lnTo>
              </a:path>
              <a:path w="751204" h="715010">
                <a:moveTo>
                  <a:pt x="751096" y="253216"/>
                </a:moveTo>
                <a:lnTo>
                  <a:pt x="751096" y="253216"/>
                </a:lnTo>
                <a:lnTo>
                  <a:pt x="0" y="674236"/>
                </a:lnTo>
              </a:path>
              <a:path w="751204" h="715010">
                <a:moveTo>
                  <a:pt x="751096" y="293794"/>
                </a:moveTo>
                <a:lnTo>
                  <a:pt x="751096" y="293794"/>
                </a:lnTo>
                <a:lnTo>
                  <a:pt x="0" y="714589"/>
                </a:lnTo>
              </a:path>
              <a:path w="751204" h="715010">
                <a:moveTo>
                  <a:pt x="653707" y="29480"/>
                </a:moveTo>
                <a:lnTo>
                  <a:pt x="653707" y="29480"/>
                </a:lnTo>
                <a:lnTo>
                  <a:pt x="653707" y="68152"/>
                </a:lnTo>
              </a:path>
              <a:path w="751204" h="715010">
                <a:moveTo>
                  <a:pt x="561921" y="80706"/>
                </a:moveTo>
                <a:lnTo>
                  <a:pt x="561921" y="80706"/>
                </a:lnTo>
                <a:lnTo>
                  <a:pt x="561921" y="118481"/>
                </a:lnTo>
              </a:path>
              <a:path w="751204" h="715010">
                <a:moveTo>
                  <a:pt x="700777" y="41922"/>
                </a:moveTo>
                <a:lnTo>
                  <a:pt x="700777" y="41922"/>
                </a:lnTo>
                <a:lnTo>
                  <a:pt x="700777" y="82275"/>
                </a:lnTo>
              </a:path>
              <a:path w="751204" h="715010">
                <a:moveTo>
                  <a:pt x="603948" y="95166"/>
                </a:moveTo>
                <a:lnTo>
                  <a:pt x="603948" y="95166"/>
                </a:lnTo>
                <a:lnTo>
                  <a:pt x="603948" y="135519"/>
                </a:lnTo>
              </a:path>
              <a:path w="751204" h="715010">
                <a:moveTo>
                  <a:pt x="506334" y="150540"/>
                </a:moveTo>
                <a:lnTo>
                  <a:pt x="506334" y="150540"/>
                </a:lnTo>
                <a:lnTo>
                  <a:pt x="506334" y="190333"/>
                </a:lnTo>
              </a:path>
              <a:path w="751204" h="715010">
                <a:moveTo>
                  <a:pt x="411410" y="204456"/>
                </a:moveTo>
                <a:lnTo>
                  <a:pt x="411410" y="204456"/>
                </a:lnTo>
                <a:lnTo>
                  <a:pt x="411410" y="244809"/>
                </a:lnTo>
              </a:path>
              <a:path w="751204" h="715010">
                <a:moveTo>
                  <a:pt x="313797" y="257588"/>
                </a:moveTo>
                <a:lnTo>
                  <a:pt x="313797" y="257588"/>
                </a:lnTo>
                <a:lnTo>
                  <a:pt x="313797" y="297941"/>
                </a:lnTo>
              </a:path>
              <a:path w="751204" h="715010">
                <a:moveTo>
                  <a:pt x="465092" y="133838"/>
                </a:moveTo>
                <a:lnTo>
                  <a:pt x="465092" y="133838"/>
                </a:lnTo>
                <a:lnTo>
                  <a:pt x="465092" y="173294"/>
                </a:lnTo>
              </a:path>
              <a:path w="751204" h="715010">
                <a:moveTo>
                  <a:pt x="368263" y="186633"/>
                </a:moveTo>
                <a:lnTo>
                  <a:pt x="368263" y="186633"/>
                </a:lnTo>
                <a:lnTo>
                  <a:pt x="368263" y="227323"/>
                </a:lnTo>
              </a:path>
              <a:path w="751204" h="715010">
                <a:moveTo>
                  <a:pt x="272555" y="242343"/>
                </a:moveTo>
                <a:lnTo>
                  <a:pt x="272555" y="242343"/>
                </a:lnTo>
                <a:lnTo>
                  <a:pt x="272555" y="282697"/>
                </a:lnTo>
              </a:path>
              <a:path w="751204" h="715010">
                <a:moveTo>
                  <a:pt x="175838" y="296260"/>
                </a:moveTo>
                <a:lnTo>
                  <a:pt x="175838" y="296260"/>
                </a:lnTo>
                <a:lnTo>
                  <a:pt x="175838" y="335829"/>
                </a:lnTo>
              </a:path>
              <a:path w="751204" h="715010">
                <a:moveTo>
                  <a:pt x="465092" y="211966"/>
                </a:moveTo>
                <a:lnTo>
                  <a:pt x="465092" y="211966"/>
                </a:lnTo>
                <a:lnTo>
                  <a:pt x="465092" y="251535"/>
                </a:lnTo>
              </a:path>
              <a:path w="751204" h="715010">
                <a:moveTo>
                  <a:pt x="368263" y="265098"/>
                </a:moveTo>
                <a:lnTo>
                  <a:pt x="368263" y="265098"/>
                </a:lnTo>
                <a:lnTo>
                  <a:pt x="368263" y="305451"/>
                </a:lnTo>
              </a:path>
              <a:path w="751204" h="715010">
                <a:moveTo>
                  <a:pt x="272555" y="320472"/>
                </a:moveTo>
                <a:lnTo>
                  <a:pt x="272555" y="320472"/>
                </a:lnTo>
                <a:lnTo>
                  <a:pt x="272555" y="361161"/>
                </a:lnTo>
              </a:path>
              <a:path w="751204" h="715010">
                <a:moveTo>
                  <a:pt x="175838" y="374500"/>
                </a:moveTo>
                <a:lnTo>
                  <a:pt x="175838" y="374500"/>
                </a:lnTo>
                <a:lnTo>
                  <a:pt x="175838" y="413957"/>
                </a:lnTo>
              </a:path>
              <a:path w="751204" h="715010">
                <a:moveTo>
                  <a:pt x="218649" y="311280"/>
                </a:moveTo>
                <a:lnTo>
                  <a:pt x="218649" y="311280"/>
                </a:lnTo>
                <a:lnTo>
                  <a:pt x="218649" y="351634"/>
                </a:lnTo>
              </a:path>
              <a:path w="751204" h="715010">
                <a:moveTo>
                  <a:pt x="79794" y="350064"/>
                </a:moveTo>
                <a:lnTo>
                  <a:pt x="79794" y="350064"/>
                </a:lnTo>
                <a:lnTo>
                  <a:pt x="79794" y="389857"/>
                </a:lnTo>
              </a:path>
              <a:path w="751204" h="715010">
                <a:moveTo>
                  <a:pt x="79794" y="428529"/>
                </a:moveTo>
                <a:lnTo>
                  <a:pt x="79794" y="428529"/>
                </a:lnTo>
                <a:lnTo>
                  <a:pt x="79794" y="467986"/>
                </a:lnTo>
              </a:path>
              <a:path w="751204" h="715010">
                <a:moveTo>
                  <a:pt x="120924" y="365309"/>
                </a:moveTo>
                <a:lnTo>
                  <a:pt x="120924" y="365309"/>
                </a:lnTo>
                <a:lnTo>
                  <a:pt x="120924" y="404877"/>
                </a:lnTo>
              </a:path>
              <a:path w="751204" h="715010">
                <a:moveTo>
                  <a:pt x="24991" y="421803"/>
                </a:moveTo>
                <a:lnTo>
                  <a:pt x="24991" y="421803"/>
                </a:lnTo>
                <a:lnTo>
                  <a:pt x="24991" y="461372"/>
                </a:lnTo>
              </a:path>
              <a:path w="751204" h="715010">
                <a:moveTo>
                  <a:pt x="24991" y="501613"/>
                </a:moveTo>
                <a:lnTo>
                  <a:pt x="24991" y="501613"/>
                </a:lnTo>
                <a:lnTo>
                  <a:pt x="24991" y="541182"/>
                </a:lnTo>
              </a:path>
              <a:path w="751204" h="715010">
                <a:moveTo>
                  <a:pt x="24991" y="580638"/>
                </a:moveTo>
                <a:lnTo>
                  <a:pt x="24991" y="580638"/>
                </a:lnTo>
                <a:lnTo>
                  <a:pt x="24991" y="620207"/>
                </a:lnTo>
              </a:path>
              <a:path w="751204" h="715010">
                <a:moveTo>
                  <a:pt x="24991" y="659215"/>
                </a:moveTo>
                <a:lnTo>
                  <a:pt x="24991" y="659215"/>
                </a:lnTo>
                <a:lnTo>
                  <a:pt x="24991" y="699456"/>
                </a:lnTo>
              </a:path>
              <a:path w="751204" h="715010">
                <a:moveTo>
                  <a:pt x="700777" y="122068"/>
                </a:moveTo>
                <a:lnTo>
                  <a:pt x="700777" y="122068"/>
                </a:lnTo>
                <a:lnTo>
                  <a:pt x="700777" y="162421"/>
                </a:lnTo>
              </a:path>
              <a:path w="751204" h="715010">
                <a:moveTo>
                  <a:pt x="603948" y="174976"/>
                </a:moveTo>
                <a:lnTo>
                  <a:pt x="603948" y="174976"/>
                </a:lnTo>
                <a:lnTo>
                  <a:pt x="603948" y="215329"/>
                </a:lnTo>
              </a:path>
              <a:path w="751204" h="715010">
                <a:moveTo>
                  <a:pt x="506334" y="229004"/>
                </a:moveTo>
                <a:lnTo>
                  <a:pt x="506334" y="229004"/>
                </a:lnTo>
                <a:lnTo>
                  <a:pt x="506334" y="268461"/>
                </a:lnTo>
              </a:path>
              <a:path w="751204" h="715010">
                <a:moveTo>
                  <a:pt x="411410" y="284378"/>
                </a:moveTo>
                <a:lnTo>
                  <a:pt x="411410" y="284378"/>
                </a:lnTo>
                <a:lnTo>
                  <a:pt x="411410" y="324956"/>
                </a:lnTo>
              </a:path>
              <a:path w="751204" h="715010">
                <a:moveTo>
                  <a:pt x="313797" y="337510"/>
                </a:moveTo>
                <a:lnTo>
                  <a:pt x="313797" y="337510"/>
                </a:lnTo>
                <a:lnTo>
                  <a:pt x="313797" y="377863"/>
                </a:lnTo>
              </a:path>
              <a:path w="751204" h="715010">
                <a:moveTo>
                  <a:pt x="218649" y="392323"/>
                </a:moveTo>
                <a:lnTo>
                  <a:pt x="218649" y="392323"/>
                </a:lnTo>
                <a:lnTo>
                  <a:pt x="218649" y="431780"/>
                </a:lnTo>
              </a:path>
              <a:path w="751204" h="715010">
                <a:moveTo>
                  <a:pt x="120924" y="445231"/>
                </a:moveTo>
                <a:lnTo>
                  <a:pt x="120924" y="445231"/>
                </a:lnTo>
                <a:lnTo>
                  <a:pt x="120924" y="484687"/>
                </a:lnTo>
              </a:path>
              <a:path w="751204" h="715010">
                <a:moveTo>
                  <a:pt x="700777" y="201990"/>
                </a:moveTo>
                <a:lnTo>
                  <a:pt x="700777" y="201990"/>
                </a:lnTo>
                <a:lnTo>
                  <a:pt x="700777" y="242343"/>
                </a:lnTo>
              </a:path>
              <a:path w="751204" h="715010">
                <a:moveTo>
                  <a:pt x="603948" y="255907"/>
                </a:moveTo>
                <a:lnTo>
                  <a:pt x="603948" y="255907"/>
                </a:lnTo>
                <a:lnTo>
                  <a:pt x="603948" y="295475"/>
                </a:lnTo>
              </a:path>
              <a:path w="751204" h="715010">
                <a:moveTo>
                  <a:pt x="506334" y="308814"/>
                </a:moveTo>
                <a:lnTo>
                  <a:pt x="506334" y="308814"/>
                </a:lnTo>
                <a:lnTo>
                  <a:pt x="506334" y="348383"/>
                </a:lnTo>
              </a:path>
              <a:path w="751204" h="715010">
                <a:moveTo>
                  <a:pt x="411410" y="364524"/>
                </a:moveTo>
                <a:lnTo>
                  <a:pt x="411410" y="364524"/>
                </a:lnTo>
                <a:lnTo>
                  <a:pt x="411410" y="404877"/>
                </a:lnTo>
              </a:path>
              <a:path w="751204" h="715010">
                <a:moveTo>
                  <a:pt x="313797" y="417320"/>
                </a:moveTo>
                <a:lnTo>
                  <a:pt x="313797" y="417320"/>
                </a:lnTo>
                <a:lnTo>
                  <a:pt x="313797" y="458009"/>
                </a:lnTo>
              </a:path>
              <a:path w="751204" h="715010">
                <a:moveTo>
                  <a:pt x="218649" y="472133"/>
                </a:moveTo>
                <a:lnTo>
                  <a:pt x="218649" y="472133"/>
                </a:lnTo>
                <a:lnTo>
                  <a:pt x="218649" y="511702"/>
                </a:lnTo>
              </a:path>
              <a:path w="751204" h="715010">
                <a:moveTo>
                  <a:pt x="120924" y="525265"/>
                </a:moveTo>
                <a:lnTo>
                  <a:pt x="120924" y="525265"/>
                </a:lnTo>
                <a:lnTo>
                  <a:pt x="120924" y="564833"/>
                </a:lnTo>
              </a:path>
              <a:path w="751204" h="715010">
                <a:moveTo>
                  <a:pt x="700777" y="281800"/>
                </a:moveTo>
                <a:lnTo>
                  <a:pt x="700777" y="281800"/>
                </a:lnTo>
                <a:lnTo>
                  <a:pt x="700777" y="322490"/>
                </a:lnTo>
              </a:path>
              <a:path w="751204" h="715010">
                <a:moveTo>
                  <a:pt x="603948" y="335829"/>
                </a:moveTo>
                <a:lnTo>
                  <a:pt x="603948" y="335829"/>
                </a:lnTo>
                <a:lnTo>
                  <a:pt x="603948" y="375285"/>
                </a:lnTo>
              </a:path>
              <a:path w="751204" h="715010">
                <a:moveTo>
                  <a:pt x="506334" y="388960"/>
                </a:moveTo>
                <a:lnTo>
                  <a:pt x="506334" y="388960"/>
                </a:lnTo>
                <a:lnTo>
                  <a:pt x="506334" y="428529"/>
                </a:lnTo>
              </a:path>
              <a:path w="751204" h="715010">
                <a:moveTo>
                  <a:pt x="411410" y="444334"/>
                </a:moveTo>
                <a:lnTo>
                  <a:pt x="411410" y="444334"/>
                </a:lnTo>
                <a:lnTo>
                  <a:pt x="411410" y="484687"/>
                </a:lnTo>
              </a:path>
            </a:pathLst>
          </a:custGeom>
          <a:ln w="50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1" name="object 8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60950" y="2388870"/>
            <a:ext cx="2367280" cy="3110865"/>
          </a:xfrm>
          <a:prstGeom prst="rect">
            <a:avLst/>
          </a:prstGeom>
        </p:spPr>
      </p:pic>
      <p:sp>
        <p:nvSpPr>
          <p:cNvPr id="82" name="object 82"/>
          <p:cNvSpPr/>
          <p:nvPr/>
        </p:nvSpPr>
        <p:spPr>
          <a:xfrm>
            <a:off x="4178935" y="3837305"/>
            <a:ext cx="702945" cy="603250"/>
          </a:xfrm>
          <a:custGeom>
            <a:avLst/>
            <a:gdLst/>
            <a:ahLst/>
            <a:cxnLst/>
            <a:rect l="l" t="t" r="r" b="b"/>
            <a:pathLst>
              <a:path w="702945" h="603250">
                <a:moveTo>
                  <a:pt x="361091" y="387391"/>
                </a:moveTo>
                <a:lnTo>
                  <a:pt x="361091" y="387391"/>
                </a:lnTo>
                <a:lnTo>
                  <a:pt x="361091" y="426848"/>
                </a:lnTo>
              </a:path>
              <a:path w="702945" h="603250">
                <a:moveTo>
                  <a:pt x="265943" y="441083"/>
                </a:moveTo>
                <a:lnTo>
                  <a:pt x="265943" y="441083"/>
                </a:lnTo>
                <a:lnTo>
                  <a:pt x="265943" y="480876"/>
                </a:lnTo>
              </a:path>
              <a:path w="702945" h="603250">
                <a:moveTo>
                  <a:pt x="168217" y="494215"/>
                </a:moveTo>
                <a:lnTo>
                  <a:pt x="168217" y="494215"/>
                </a:lnTo>
                <a:lnTo>
                  <a:pt x="168217" y="533672"/>
                </a:lnTo>
              </a:path>
              <a:path w="702945" h="603250">
                <a:moveTo>
                  <a:pt x="702682" y="76559"/>
                </a:moveTo>
                <a:lnTo>
                  <a:pt x="702682" y="76559"/>
                </a:lnTo>
                <a:lnTo>
                  <a:pt x="702682" y="116351"/>
                </a:lnTo>
              </a:path>
              <a:path w="702945" h="603250">
                <a:moveTo>
                  <a:pt x="605853" y="129690"/>
                </a:moveTo>
                <a:lnTo>
                  <a:pt x="605853" y="129690"/>
                </a:lnTo>
                <a:lnTo>
                  <a:pt x="605853" y="170044"/>
                </a:lnTo>
              </a:path>
              <a:path w="702945" h="603250">
                <a:moveTo>
                  <a:pt x="508239" y="183719"/>
                </a:moveTo>
                <a:lnTo>
                  <a:pt x="508239" y="183719"/>
                </a:lnTo>
                <a:lnTo>
                  <a:pt x="508239" y="223176"/>
                </a:lnTo>
              </a:path>
              <a:path w="702945" h="603250">
                <a:moveTo>
                  <a:pt x="413091" y="239093"/>
                </a:moveTo>
                <a:lnTo>
                  <a:pt x="413091" y="239093"/>
                </a:lnTo>
                <a:lnTo>
                  <a:pt x="413091" y="278886"/>
                </a:lnTo>
              </a:path>
              <a:path w="702945" h="603250">
                <a:moveTo>
                  <a:pt x="315478" y="292225"/>
                </a:moveTo>
                <a:lnTo>
                  <a:pt x="315478" y="292225"/>
                </a:lnTo>
                <a:lnTo>
                  <a:pt x="315478" y="332578"/>
                </a:lnTo>
              </a:path>
              <a:path w="702945" h="603250">
                <a:moveTo>
                  <a:pt x="220554" y="346141"/>
                </a:moveTo>
                <a:lnTo>
                  <a:pt x="220554" y="346141"/>
                </a:lnTo>
                <a:lnTo>
                  <a:pt x="220554" y="386494"/>
                </a:lnTo>
              </a:path>
              <a:path w="702945" h="603250">
                <a:moveTo>
                  <a:pt x="122941" y="399833"/>
                </a:moveTo>
                <a:lnTo>
                  <a:pt x="122941" y="399833"/>
                </a:lnTo>
                <a:lnTo>
                  <a:pt x="122941" y="439402"/>
                </a:lnTo>
              </a:path>
              <a:path w="702945" h="603250">
                <a:moveTo>
                  <a:pt x="702682" y="156705"/>
                </a:moveTo>
                <a:lnTo>
                  <a:pt x="702682" y="156705"/>
                </a:lnTo>
                <a:lnTo>
                  <a:pt x="702682" y="196161"/>
                </a:lnTo>
              </a:path>
              <a:path w="702945" h="603250">
                <a:moveTo>
                  <a:pt x="605853" y="209500"/>
                </a:moveTo>
                <a:lnTo>
                  <a:pt x="605853" y="209500"/>
                </a:lnTo>
                <a:lnTo>
                  <a:pt x="605853" y="250190"/>
                </a:lnTo>
              </a:path>
              <a:path w="702945" h="603250">
                <a:moveTo>
                  <a:pt x="508239" y="263529"/>
                </a:moveTo>
                <a:lnTo>
                  <a:pt x="508239" y="263529"/>
                </a:lnTo>
                <a:lnTo>
                  <a:pt x="508239" y="302985"/>
                </a:lnTo>
              </a:path>
              <a:path w="702945" h="603250">
                <a:moveTo>
                  <a:pt x="413091" y="319127"/>
                </a:moveTo>
                <a:lnTo>
                  <a:pt x="413091" y="319127"/>
                </a:lnTo>
                <a:lnTo>
                  <a:pt x="413091" y="358695"/>
                </a:lnTo>
              </a:path>
              <a:path w="702945" h="603250">
                <a:moveTo>
                  <a:pt x="315478" y="372034"/>
                </a:moveTo>
                <a:lnTo>
                  <a:pt x="315478" y="372034"/>
                </a:lnTo>
                <a:lnTo>
                  <a:pt x="315478" y="412724"/>
                </a:lnTo>
              </a:path>
              <a:path w="702945" h="603250">
                <a:moveTo>
                  <a:pt x="220554" y="426063"/>
                </a:moveTo>
                <a:lnTo>
                  <a:pt x="220554" y="426063"/>
                </a:lnTo>
                <a:lnTo>
                  <a:pt x="220554" y="466416"/>
                </a:lnTo>
              </a:path>
              <a:path w="702945" h="603250">
                <a:moveTo>
                  <a:pt x="122941" y="479979"/>
                </a:moveTo>
                <a:lnTo>
                  <a:pt x="122941" y="479979"/>
                </a:lnTo>
                <a:lnTo>
                  <a:pt x="122941" y="519548"/>
                </a:lnTo>
              </a:path>
              <a:path w="702945" h="603250">
                <a:moveTo>
                  <a:pt x="702682" y="236515"/>
                </a:moveTo>
                <a:lnTo>
                  <a:pt x="702682" y="236515"/>
                </a:lnTo>
                <a:lnTo>
                  <a:pt x="702682" y="276083"/>
                </a:lnTo>
              </a:path>
              <a:path w="702945" h="603250">
                <a:moveTo>
                  <a:pt x="605853" y="289646"/>
                </a:moveTo>
                <a:lnTo>
                  <a:pt x="605853" y="289646"/>
                </a:lnTo>
                <a:lnTo>
                  <a:pt x="605853" y="330000"/>
                </a:lnTo>
              </a:path>
              <a:path w="702945" h="603250">
                <a:moveTo>
                  <a:pt x="508239" y="343339"/>
                </a:moveTo>
                <a:lnTo>
                  <a:pt x="508239" y="343339"/>
                </a:lnTo>
                <a:lnTo>
                  <a:pt x="508239" y="383132"/>
                </a:lnTo>
              </a:path>
              <a:path w="702945" h="603250">
                <a:moveTo>
                  <a:pt x="413091" y="399049"/>
                </a:moveTo>
                <a:lnTo>
                  <a:pt x="413091" y="399049"/>
                </a:lnTo>
                <a:lnTo>
                  <a:pt x="413091" y="438505"/>
                </a:lnTo>
              </a:path>
              <a:path w="702945" h="603250">
                <a:moveTo>
                  <a:pt x="315478" y="452181"/>
                </a:moveTo>
                <a:lnTo>
                  <a:pt x="315478" y="452181"/>
                </a:lnTo>
                <a:lnTo>
                  <a:pt x="315478" y="492534"/>
                </a:lnTo>
              </a:path>
              <a:path w="702945" h="603250">
                <a:moveTo>
                  <a:pt x="220554" y="505873"/>
                </a:moveTo>
                <a:lnTo>
                  <a:pt x="220554" y="505873"/>
                </a:lnTo>
                <a:lnTo>
                  <a:pt x="220554" y="546562"/>
                </a:lnTo>
              </a:path>
              <a:path w="702945" h="603250">
                <a:moveTo>
                  <a:pt x="122941" y="559901"/>
                </a:moveTo>
                <a:lnTo>
                  <a:pt x="122941" y="559901"/>
                </a:lnTo>
                <a:lnTo>
                  <a:pt x="122941" y="599358"/>
                </a:lnTo>
              </a:path>
              <a:path w="702945" h="603250">
                <a:moveTo>
                  <a:pt x="699320" y="0"/>
                </a:moveTo>
                <a:lnTo>
                  <a:pt x="699320" y="0"/>
                </a:lnTo>
                <a:lnTo>
                  <a:pt x="699320" y="40353"/>
                </a:lnTo>
              </a:path>
              <a:path w="702945" h="603250">
                <a:moveTo>
                  <a:pt x="602603" y="54028"/>
                </a:moveTo>
                <a:lnTo>
                  <a:pt x="602603" y="54028"/>
                </a:lnTo>
                <a:lnTo>
                  <a:pt x="602603" y="93485"/>
                </a:lnTo>
              </a:path>
              <a:path w="702945" h="603250">
                <a:moveTo>
                  <a:pt x="46397" y="324171"/>
                </a:moveTo>
                <a:lnTo>
                  <a:pt x="46397" y="324171"/>
                </a:lnTo>
                <a:lnTo>
                  <a:pt x="0" y="295475"/>
                </a:lnTo>
              </a:path>
              <a:path w="702945" h="603250">
                <a:moveTo>
                  <a:pt x="46397" y="363740"/>
                </a:moveTo>
                <a:lnTo>
                  <a:pt x="46397" y="363740"/>
                </a:lnTo>
                <a:lnTo>
                  <a:pt x="0" y="335044"/>
                </a:lnTo>
              </a:path>
              <a:path w="702945" h="603250">
                <a:moveTo>
                  <a:pt x="46397" y="403196"/>
                </a:moveTo>
                <a:lnTo>
                  <a:pt x="46397" y="403196"/>
                </a:lnTo>
                <a:lnTo>
                  <a:pt x="0" y="374500"/>
                </a:lnTo>
              </a:path>
              <a:path w="702945" h="603250">
                <a:moveTo>
                  <a:pt x="46397" y="443886"/>
                </a:moveTo>
                <a:lnTo>
                  <a:pt x="46397" y="443886"/>
                </a:lnTo>
                <a:lnTo>
                  <a:pt x="0" y="415190"/>
                </a:lnTo>
              </a:path>
              <a:path w="702945" h="603250">
                <a:moveTo>
                  <a:pt x="46397" y="483342"/>
                </a:moveTo>
                <a:lnTo>
                  <a:pt x="46397" y="483342"/>
                </a:lnTo>
                <a:lnTo>
                  <a:pt x="0" y="455543"/>
                </a:lnTo>
              </a:path>
              <a:path w="702945" h="603250">
                <a:moveTo>
                  <a:pt x="46397" y="522911"/>
                </a:moveTo>
                <a:lnTo>
                  <a:pt x="46397" y="522911"/>
                </a:lnTo>
                <a:lnTo>
                  <a:pt x="0" y="494215"/>
                </a:lnTo>
              </a:path>
              <a:path w="702945" h="603250">
                <a:moveTo>
                  <a:pt x="46397" y="562367"/>
                </a:moveTo>
                <a:lnTo>
                  <a:pt x="46397" y="562367"/>
                </a:lnTo>
                <a:lnTo>
                  <a:pt x="0" y="533672"/>
                </a:lnTo>
              </a:path>
              <a:path w="702945" h="603250">
                <a:moveTo>
                  <a:pt x="46397" y="602721"/>
                </a:moveTo>
                <a:lnTo>
                  <a:pt x="46397" y="602721"/>
                </a:lnTo>
                <a:lnTo>
                  <a:pt x="0" y="574025"/>
                </a:lnTo>
              </a:path>
            </a:pathLst>
          </a:custGeom>
          <a:ln w="50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716145" y="3968750"/>
            <a:ext cx="64135" cy="161290"/>
          </a:xfrm>
          <a:custGeom>
            <a:avLst/>
            <a:gdLst/>
            <a:ahLst/>
            <a:cxnLst/>
            <a:rect l="l" t="t" r="r" b="b"/>
            <a:pathLst>
              <a:path w="64135" h="161289">
                <a:moveTo>
                  <a:pt x="58164" y="0"/>
                </a:moveTo>
                <a:lnTo>
                  <a:pt x="43595" y="44500"/>
                </a:lnTo>
                <a:lnTo>
                  <a:pt x="18379" y="69833"/>
                </a:lnTo>
                <a:lnTo>
                  <a:pt x="0" y="95166"/>
                </a:lnTo>
                <a:lnTo>
                  <a:pt x="4931" y="159955"/>
                </a:lnTo>
                <a:lnTo>
                  <a:pt x="34517" y="160852"/>
                </a:lnTo>
                <a:lnTo>
                  <a:pt x="38762" y="128920"/>
                </a:lnTo>
                <a:lnTo>
                  <a:pt x="41846" y="102923"/>
                </a:lnTo>
                <a:lnTo>
                  <a:pt x="43595" y="82612"/>
                </a:lnTo>
                <a:lnTo>
                  <a:pt x="46535" y="70292"/>
                </a:lnTo>
                <a:lnTo>
                  <a:pt x="62311" y="33627"/>
                </a:lnTo>
                <a:lnTo>
                  <a:pt x="63642" y="10424"/>
                </a:lnTo>
                <a:lnTo>
                  <a:pt x="61948" y="5191"/>
                </a:lnTo>
                <a:lnTo>
                  <a:pt x="5816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716145" y="3968750"/>
            <a:ext cx="64135" cy="161290"/>
          </a:xfrm>
          <a:custGeom>
            <a:avLst/>
            <a:gdLst/>
            <a:ahLst/>
            <a:cxnLst/>
            <a:rect l="l" t="t" r="r" b="b"/>
            <a:pathLst>
              <a:path w="64135" h="161289">
                <a:moveTo>
                  <a:pt x="58164" y="0"/>
                </a:moveTo>
                <a:lnTo>
                  <a:pt x="61948" y="5191"/>
                </a:lnTo>
                <a:lnTo>
                  <a:pt x="63642" y="10424"/>
                </a:lnTo>
                <a:lnTo>
                  <a:pt x="58425" y="49226"/>
                </a:lnTo>
                <a:lnTo>
                  <a:pt x="46535" y="70292"/>
                </a:lnTo>
                <a:lnTo>
                  <a:pt x="43595" y="82612"/>
                </a:lnTo>
                <a:lnTo>
                  <a:pt x="41846" y="102923"/>
                </a:lnTo>
                <a:lnTo>
                  <a:pt x="38762" y="128920"/>
                </a:lnTo>
                <a:lnTo>
                  <a:pt x="35825" y="151323"/>
                </a:lnTo>
                <a:lnTo>
                  <a:pt x="34517" y="160852"/>
                </a:lnTo>
                <a:lnTo>
                  <a:pt x="4931" y="159955"/>
                </a:lnTo>
                <a:lnTo>
                  <a:pt x="0" y="95166"/>
                </a:lnTo>
                <a:lnTo>
                  <a:pt x="18379" y="69833"/>
                </a:lnTo>
                <a:lnTo>
                  <a:pt x="29679" y="62880"/>
                </a:lnTo>
                <a:lnTo>
                  <a:pt x="36072" y="57923"/>
                </a:lnTo>
                <a:lnTo>
                  <a:pt x="53107" y="17248"/>
                </a:lnTo>
                <a:lnTo>
                  <a:pt x="58164" y="0"/>
                </a:lnTo>
                <a:close/>
              </a:path>
            </a:pathLst>
          </a:custGeom>
          <a:ln w="500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583430" y="3986530"/>
            <a:ext cx="63500" cy="214630"/>
          </a:xfrm>
          <a:custGeom>
            <a:avLst/>
            <a:gdLst/>
            <a:ahLst/>
            <a:cxnLst/>
            <a:rect l="l" t="t" r="r" b="b"/>
            <a:pathLst>
              <a:path w="63500" h="214629">
                <a:moveTo>
                  <a:pt x="43091" y="0"/>
                </a:moveTo>
                <a:lnTo>
                  <a:pt x="30416" y="37762"/>
                </a:lnTo>
                <a:lnTo>
                  <a:pt x="24235" y="41684"/>
                </a:lnTo>
                <a:lnTo>
                  <a:pt x="16751" y="47014"/>
                </a:lnTo>
                <a:lnTo>
                  <a:pt x="8573" y="56158"/>
                </a:lnTo>
                <a:lnTo>
                  <a:pt x="2406" y="65297"/>
                </a:lnTo>
                <a:lnTo>
                  <a:pt x="0" y="71683"/>
                </a:lnTo>
                <a:lnTo>
                  <a:pt x="1040" y="78321"/>
                </a:lnTo>
                <a:lnTo>
                  <a:pt x="5211" y="88216"/>
                </a:lnTo>
                <a:lnTo>
                  <a:pt x="12720" y="144711"/>
                </a:lnTo>
                <a:lnTo>
                  <a:pt x="10254" y="202775"/>
                </a:lnTo>
                <a:lnTo>
                  <a:pt x="43091" y="214544"/>
                </a:lnTo>
                <a:lnTo>
                  <a:pt x="63375" y="183383"/>
                </a:lnTo>
                <a:lnTo>
                  <a:pt x="63375" y="121059"/>
                </a:lnTo>
                <a:lnTo>
                  <a:pt x="49050" y="79587"/>
                </a:lnTo>
                <a:lnTo>
                  <a:pt x="43875" y="66470"/>
                </a:lnTo>
                <a:lnTo>
                  <a:pt x="42346" y="57813"/>
                </a:lnTo>
                <a:lnTo>
                  <a:pt x="43917" y="47737"/>
                </a:lnTo>
                <a:lnTo>
                  <a:pt x="46728" y="36883"/>
                </a:lnTo>
                <a:lnTo>
                  <a:pt x="48918" y="25893"/>
                </a:lnTo>
                <a:lnTo>
                  <a:pt x="49269" y="17039"/>
                </a:lnTo>
                <a:lnTo>
                  <a:pt x="48778" y="11391"/>
                </a:lnTo>
                <a:lnTo>
                  <a:pt x="46901" y="6520"/>
                </a:lnTo>
                <a:lnTo>
                  <a:pt x="43091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583430" y="3986530"/>
            <a:ext cx="63500" cy="214630"/>
          </a:xfrm>
          <a:custGeom>
            <a:avLst/>
            <a:gdLst/>
            <a:ahLst/>
            <a:cxnLst/>
            <a:rect l="l" t="t" r="r" b="b"/>
            <a:pathLst>
              <a:path w="63500" h="214629">
                <a:moveTo>
                  <a:pt x="43091" y="0"/>
                </a:moveTo>
                <a:lnTo>
                  <a:pt x="46901" y="6520"/>
                </a:lnTo>
                <a:lnTo>
                  <a:pt x="48778" y="11391"/>
                </a:lnTo>
                <a:lnTo>
                  <a:pt x="49269" y="17039"/>
                </a:lnTo>
                <a:lnTo>
                  <a:pt x="48918" y="25893"/>
                </a:lnTo>
                <a:lnTo>
                  <a:pt x="46728" y="36883"/>
                </a:lnTo>
                <a:lnTo>
                  <a:pt x="43917" y="47737"/>
                </a:lnTo>
                <a:lnTo>
                  <a:pt x="42346" y="57813"/>
                </a:lnTo>
                <a:lnTo>
                  <a:pt x="43875" y="66470"/>
                </a:lnTo>
                <a:lnTo>
                  <a:pt x="49050" y="79587"/>
                </a:lnTo>
                <a:lnTo>
                  <a:pt x="55516" y="97842"/>
                </a:lnTo>
                <a:lnTo>
                  <a:pt x="61038" y="114059"/>
                </a:lnTo>
                <a:lnTo>
                  <a:pt x="63375" y="121059"/>
                </a:lnTo>
                <a:lnTo>
                  <a:pt x="63375" y="183383"/>
                </a:lnTo>
                <a:lnTo>
                  <a:pt x="43091" y="214544"/>
                </a:lnTo>
                <a:lnTo>
                  <a:pt x="10254" y="202775"/>
                </a:lnTo>
                <a:lnTo>
                  <a:pt x="12720" y="144711"/>
                </a:lnTo>
                <a:lnTo>
                  <a:pt x="5211" y="88216"/>
                </a:lnTo>
                <a:lnTo>
                  <a:pt x="1040" y="78321"/>
                </a:lnTo>
                <a:lnTo>
                  <a:pt x="0" y="71683"/>
                </a:lnTo>
                <a:lnTo>
                  <a:pt x="2406" y="65297"/>
                </a:lnTo>
                <a:lnTo>
                  <a:pt x="8573" y="56158"/>
                </a:lnTo>
                <a:lnTo>
                  <a:pt x="16751" y="47014"/>
                </a:lnTo>
                <a:lnTo>
                  <a:pt x="24235" y="41684"/>
                </a:lnTo>
                <a:lnTo>
                  <a:pt x="30416" y="37762"/>
                </a:lnTo>
                <a:lnTo>
                  <a:pt x="34685" y="32843"/>
                </a:lnTo>
                <a:lnTo>
                  <a:pt x="37417" y="24070"/>
                </a:lnTo>
                <a:lnTo>
                  <a:pt x="40149" y="13184"/>
                </a:lnTo>
                <a:lnTo>
                  <a:pt x="42250" y="3917"/>
                </a:lnTo>
                <a:lnTo>
                  <a:pt x="43091" y="0"/>
                </a:lnTo>
                <a:close/>
              </a:path>
            </a:pathLst>
          </a:custGeom>
          <a:ln w="500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527550" y="4081780"/>
            <a:ext cx="33655" cy="99060"/>
          </a:xfrm>
          <a:custGeom>
            <a:avLst/>
            <a:gdLst/>
            <a:ahLst/>
            <a:cxnLst/>
            <a:rect l="l" t="t" r="r" b="b"/>
            <a:pathLst>
              <a:path w="33654" h="99060">
                <a:moveTo>
                  <a:pt x="25327" y="0"/>
                </a:moveTo>
                <a:lnTo>
                  <a:pt x="6051" y="42693"/>
                </a:lnTo>
                <a:lnTo>
                  <a:pt x="514" y="53336"/>
                </a:lnTo>
                <a:lnTo>
                  <a:pt x="10905" y="90966"/>
                </a:lnTo>
                <a:lnTo>
                  <a:pt x="21069" y="98977"/>
                </a:lnTo>
                <a:lnTo>
                  <a:pt x="25327" y="85638"/>
                </a:lnTo>
                <a:lnTo>
                  <a:pt x="27793" y="80706"/>
                </a:lnTo>
                <a:lnTo>
                  <a:pt x="30259" y="75662"/>
                </a:lnTo>
                <a:lnTo>
                  <a:pt x="31940" y="72299"/>
                </a:lnTo>
                <a:lnTo>
                  <a:pt x="25327" y="58624"/>
                </a:lnTo>
                <a:lnTo>
                  <a:pt x="22750" y="50329"/>
                </a:lnTo>
                <a:lnTo>
                  <a:pt x="23035" y="44159"/>
                </a:lnTo>
                <a:lnTo>
                  <a:pt x="26126" y="37705"/>
                </a:lnTo>
                <a:lnTo>
                  <a:pt x="29826" y="30389"/>
                </a:lnTo>
                <a:lnTo>
                  <a:pt x="31940" y="21633"/>
                </a:lnTo>
                <a:lnTo>
                  <a:pt x="33621" y="8294"/>
                </a:lnTo>
                <a:lnTo>
                  <a:pt x="25327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527550" y="4081780"/>
            <a:ext cx="33655" cy="99060"/>
          </a:xfrm>
          <a:custGeom>
            <a:avLst/>
            <a:gdLst/>
            <a:ahLst/>
            <a:cxnLst/>
            <a:rect l="l" t="t" r="r" b="b"/>
            <a:pathLst>
              <a:path w="33654" h="99060">
                <a:moveTo>
                  <a:pt x="25327" y="0"/>
                </a:moveTo>
                <a:lnTo>
                  <a:pt x="33621" y="8294"/>
                </a:lnTo>
                <a:lnTo>
                  <a:pt x="31940" y="21633"/>
                </a:lnTo>
                <a:lnTo>
                  <a:pt x="29826" y="30389"/>
                </a:lnTo>
                <a:lnTo>
                  <a:pt x="26126" y="37705"/>
                </a:lnTo>
                <a:lnTo>
                  <a:pt x="23035" y="44159"/>
                </a:lnTo>
                <a:lnTo>
                  <a:pt x="22750" y="50329"/>
                </a:lnTo>
                <a:lnTo>
                  <a:pt x="25327" y="58624"/>
                </a:lnTo>
                <a:lnTo>
                  <a:pt x="31940" y="72299"/>
                </a:lnTo>
                <a:lnTo>
                  <a:pt x="30259" y="75662"/>
                </a:lnTo>
                <a:lnTo>
                  <a:pt x="27793" y="80706"/>
                </a:lnTo>
                <a:lnTo>
                  <a:pt x="25327" y="85638"/>
                </a:lnTo>
                <a:lnTo>
                  <a:pt x="21069" y="98977"/>
                </a:lnTo>
                <a:lnTo>
                  <a:pt x="10905" y="90966"/>
                </a:lnTo>
                <a:lnTo>
                  <a:pt x="5323" y="84910"/>
                </a:lnTo>
                <a:lnTo>
                  <a:pt x="2346" y="77760"/>
                </a:lnTo>
                <a:lnTo>
                  <a:pt x="0" y="66470"/>
                </a:lnTo>
                <a:lnTo>
                  <a:pt x="514" y="53336"/>
                </a:lnTo>
                <a:lnTo>
                  <a:pt x="6051" y="42693"/>
                </a:lnTo>
                <a:lnTo>
                  <a:pt x="13017" y="33794"/>
                </a:lnTo>
                <a:lnTo>
                  <a:pt x="17819" y="25893"/>
                </a:lnTo>
                <a:lnTo>
                  <a:pt x="20363" y="17969"/>
                </a:lnTo>
                <a:lnTo>
                  <a:pt x="22792" y="9499"/>
                </a:lnTo>
                <a:lnTo>
                  <a:pt x="24611" y="2753"/>
                </a:lnTo>
                <a:lnTo>
                  <a:pt x="25327" y="0"/>
                </a:lnTo>
                <a:close/>
              </a:path>
            </a:pathLst>
          </a:custGeom>
          <a:ln w="500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549775" y="4010660"/>
            <a:ext cx="22225" cy="57785"/>
          </a:xfrm>
          <a:custGeom>
            <a:avLst/>
            <a:gdLst/>
            <a:ahLst/>
            <a:cxnLst/>
            <a:rect l="l" t="t" r="r" b="b"/>
            <a:pathLst>
              <a:path w="22225" h="57785">
                <a:moveTo>
                  <a:pt x="11268" y="0"/>
                </a:moveTo>
                <a:lnTo>
                  <a:pt x="4052" y="8489"/>
                </a:lnTo>
                <a:lnTo>
                  <a:pt x="607" y="13689"/>
                </a:lnTo>
                <a:lnTo>
                  <a:pt x="0" y="17733"/>
                </a:lnTo>
                <a:lnTo>
                  <a:pt x="1294" y="22754"/>
                </a:lnTo>
                <a:lnTo>
                  <a:pt x="3759" y="31946"/>
                </a:lnTo>
                <a:lnTo>
                  <a:pt x="7906" y="36093"/>
                </a:lnTo>
                <a:lnTo>
                  <a:pt x="8802" y="41474"/>
                </a:lnTo>
                <a:lnTo>
                  <a:pt x="9587" y="46406"/>
                </a:lnTo>
                <a:lnTo>
                  <a:pt x="7906" y="57279"/>
                </a:lnTo>
                <a:lnTo>
                  <a:pt x="16742" y="49847"/>
                </a:lnTo>
                <a:lnTo>
                  <a:pt x="21018" y="44907"/>
                </a:lnTo>
                <a:lnTo>
                  <a:pt x="21932" y="40239"/>
                </a:lnTo>
                <a:lnTo>
                  <a:pt x="20682" y="33627"/>
                </a:lnTo>
                <a:lnTo>
                  <a:pt x="19113" y="22754"/>
                </a:lnTo>
                <a:lnTo>
                  <a:pt x="16535" y="18607"/>
                </a:lnTo>
                <a:lnTo>
                  <a:pt x="14630" y="14459"/>
                </a:lnTo>
                <a:lnTo>
                  <a:pt x="13733" y="11097"/>
                </a:lnTo>
                <a:lnTo>
                  <a:pt x="11268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549775" y="4010660"/>
            <a:ext cx="22225" cy="57785"/>
          </a:xfrm>
          <a:custGeom>
            <a:avLst/>
            <a:gdLst/>
            <a:ahLst/>
            <a:cxnLst/>
            <a:rect l="l" t="t" r="r" b="b"/>
            <a:pathLst>
              <a:path w="22225" h="57785">
                <a:moveTo>
                  <a:pt x="11268" y="0"/>
                </a:moveTo>
                <a:lnTo>
                  <a:pt x="4052" y="8489"/>
                </a:lnTo>
                <a:lnTo>
                  <a:pt x="607" y="13689"/>
                </a:lnTo>
                <a:lnTo>
                  <a:pt x="0" y="17733"/>
                </a:lnTo>
                <a:lnTo>
                  <a:pt x="1294" y="22754"/>
                </a:lnTo>
                <a:lnTo>
                  <a:pt x="3759" y="31946"/>
                </a:lnTo>
                <a:lnTo>
                  <a:pt x="7906" y="36093"/>
                </a:lnTo>
                <a:lnTo>
                  <a:pt x="8802" y="41474"/>
                </a:lnTo>
                <a:lnTo>
                  <a:pt x="9587" y="46406"/>
                </a:lnTo>
                <a:lnTo>
                  <a:pt x="7906" y="57279"/>
                </a:lnTo>
                <a:lnTo>
                  <a:pt x="16742" y="49847"/>
                </a:lnTo>
                <a:lnTo>
                  <a:pt x="21018" y="44907"/>
                </a:lnTo>
                <a:lnTo>
                  <a:pt x="21932" y="40239"/>
                </a:lnTo>
                <a:lnTo>
                  <a:pt x="20682" y="33627"/>
                </a:lnTo>
                <a:lnTo>
                  <a:pt x="19113" y="22754"/>
                </a:lnTo>
                <a:lnTo>
                  <a:pt x="16535" y="18607"/>
                </a:lnTo>
                <a:lnTo>
                  <a:pt x="14630" y="14459"/>
                </a:lnTo>
                <a:lnTo>
                  <a:pt x="13733" y="11097"/>
                </a:lnTo>
                <a:lnTo>
                  <a:pt x="11268" y="0"/>
                </a:lnTo>
                <a:close/>
              </a:path>
            </a:pathLst>
          </a:custGeom>
          <a:ln w="500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739640" y="3931920"/>
            <a:ext cx="22860" cy="52070"/>
          </a:xfrm>
          <a:custGeom>
            <a:avLst/>
            <a:gdLst/>
            <a:ahLst/>
            <a:cxnLst/>
            <a:rect l="l" t="t" r="r" b="b"/>
            <a:pathLst>
              <a:path w="22860" h="52070">
                <a:moveTo>
                  <a:pt x="8293" y="0"/>
                </a:moveTo>
                <a:lnTo>
                  <a:pt x="0" y="10760"/>
                </a:lnTo>
                <a:lnTo>
                  <a:pt x="784" y="16141"/>
                </a:lnTo>
                <a:lnTo>
                  <a:pt x="1681" y="21073"/>
                </a:lnTo>
                <a:lnTo>
                  <a:pt x="12439" y="31946"/>
                </a:lnTo>
                <a:lnTo>
                  <a:pt x="14120" y="35309"/>
                </a:lnTo>
                <a:lnTo>
                  <a:pt x="15017" y="39456"/>
                </a:lnTo>
                <a:lnTo>
                  <a:pt x="15017" y="51450"/>
                </a:lnTo>
                <a:lnTo>
                  <a:pt x="22526" y="35309"/>
                </a:lnTo>
                <a:lnTo>
                  <a:pt x="20845" y="31946"/>
                </a:lnTo>
                <a:lnTo>
                  <a:pt x="19948" y="28583"/>
                </a:lnTo>
                <a:lnTo>
                  <a:pt x="15017" y="21970"/>
                </a:lnTo>
                <a:lnTo>
                  <a:pt x="11655" y="17822"/>
                </a:lnTo>
                <a:lnTo>
                  <a:pt x="8293" y="12442"/>
                </a:lnTo>
                <a:lnTo>
                  <a:pt x="8293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739640" y="3931920"/>
            <a:ext cx="22860" cy="52070"/>
          </a:xfrm>
          <a:custGeom>
            <a:avLst/>
            <a:gdLst/>
            <a:ahLst/>
            <a:cxnLst/>
            <a:rect l="l" t="t" r="r" b="b"/>
            <a:pathLst>
              <a:path w="22860" h="52070">
                <a:moveTo>
                  <a:pt x="8293" y="0"/>
                </a:moveTo>
                <a:lnTo>
                  <a:pt x="0" y="10760"/>
                </a:lnTo>
                <a:lnTo>
                  <a:pt x="784" y="16141"/>
                </a:lnTo>
                <a:lnTo>
                  <a:pt x="1681" y="21073"/>
                </a:lnTo>
                <a:lnTo>
                  <a:pt x="12439" y="31946"/>
                </a:lnTo>
                <a:lnTo>
                  <a:pt x="14120" y="35309"/>
                </a:lnTo>
                <a:lnTo>
                  <a:pt x="15017" y="39456"/>
                </a:lnTo>
                <a:lnTo>
                  <a:pt x="15017" y="51450"/>
                </a:lnTo>
                <a:lnTo>
                  <a:pt x="22526" y="35309"/>
                </a:lnTo>
                <a:lnTo>
                  <a:pt x="20845" y="31946"/>
                </a:lnTo>
                <a:lnTo>
                  <a:pt x="19948" y="28583"/>
                </a:lnTo>
                <a:lnTo>
                  <a:pt x="15017" y="21970"/>
                </a:lnTo>
                <a:lnTo>
                  <a:pt x="11655" y="17822"/>
                </a:lnTo>
                <a:lnTo>
                  <a:pt x="8293" y="12442"/>
                </a:lnTo>
                <a:lnTo>
                  <a:pt x="8293" y="0"/>
                </a:lnTo>
                <a:close/>
              </a:path>
            </a:pathLst>
          </a:custGeom>
          <a:ln w="500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498975" y="4170045"/>
            <a:ext cx="53975" cy="97155"/>
          </a:xfrm>
          <a:custGeom>
            <a:avLst/>
            <a:gdLst/>
            <a:ahLst/>
            <a:cxnLst/>
            <a:rect l="l" t="t" r="r" b="b"/>
            <a:pathLst>
              <a:path w="53975" h="97154">
                <a:moveTo>
                  <a:pt x="25888" y="0"/>
                </a:moveTo>
                <a:lnTo>
                  <a:pt x="10870" y="33627"/>
                </a:lnTo>
                <a:lnTo>
                  <a:pt x="7508" y="41137"/>
                </a:lnTo>
                <a:lnTo>
                  <a:pt x="0" y="61426"/>
                </a:lnTo>
                <a:lnTo>
                  <a:pt x="25888" y="96847"/>
                </a:lnTo>
                <a:lnTo>
                  <a:pt x="53793" y="88440"/>
                </a:lnTo>
                <a:lnTo>
                  <a:pt x="49906" y="84601"/>
                </a:lnTo>
                <a:lnTo>
                  <a:pt x="41101" y="75466"/>
                </a:lnTo>
                <a:lnTo>
                  <a:pt x="31666" y="64607"/>
                </a:lnTo>
                <a:lnTo>
                  <a:pt x="25888" y="55597"/>
                </a:lnTo>
                <a:lnTo>
                  <a:pt x="25487" y="48646"/>
                </a:lnTo>
                <a:lnTo>
                  <a:pt x="28648" y="42020"/>
                </a:lnTo>
                <a:lnTo>
                  <a:pt x="32586" y="34617"/>
                </a:lnTo>
                <a:lnTo>
                  <a:pt x="34517" y="25332"/>
                </a:lnTo>
                <a:lnTo>
                  <a:pt x="34382" y="16740"/>
                </a:lnTo>
                <a:lnTo>
                  <a:pt x="33439" y="11237"/>
                </a:lnTo>
                <a:lnTo>
                  <a:pt x="30877" y="6448"/>
                </a:lnTo>
                <a:lnTo>
                  <a:pt x="25888" y="0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498975" y="4170045"/>
            <a:ext cx="53975" cy="97155"/>
          </a:xfrm>
          <a:custGeom>
            <a:avLst/>
            <a:gdLst/>
            <a:ahLst/>
            <a:cxnLst/>
            <a:rect l="l" t="t" r="r" b="b"/>
            <a:pathLst>
              <a:path w="53975" h="97154">
                <a:moveTo>
                  <a:pt x="25888" y="0"/>
                </a:moveTo>
                <a:lnTo>
                  <a:pt x="30877" y="6448"/>
                </a:lnTo>
                <a:lnTo>
                  <a:pt x="33439" y="11237"/>
                </a:lnTo>
                <a:lnTo>
                  <a:pt x="34382" y="16740"/>
                </a:lnTo>
                <a:lnTo>
                  <a:pt x="34517" y="25332"/>
                </a:lnTo>
                <a:lnTo>
                  <a:pt x="32586" y="34617"/>
                </a:lnTo>
                <a:lnTo>
                  <a:pt x="28648" y="42020"/>
                </a:lnTo>
                <a:lnTo>
                  <a:pt x="25487" y="48646"/>
                </a:lnTo>
                <a:lnTo>
                  <a:pt x="49906" y="84601"/>
                </a:lnTo>
                <a:lnTo>
                  <a:pt x="53793" y="88440"/>
                </a:lnTo>
                <a:lnTo>
                  <a:pt x="25888" y="96847"/>
                </a:lnTo>
                <a:lnTo>
                  <a:pt x="0" y="61426"/>
                </a:lnTo>
                <a:lnTo>
                  <a:pt x="7508" y="41137"/>
                </a:lnTo>
                <a:lnTo>
                  <a:pt x="10870" y="33627"/>
                </a:lnTo>
                <a:lnTo>
                  <a:pt x="25888" y="0"/>
                </a:lnTo>
                <a:close/>
              </a:path>
            </a:pathLst>
          </a:custGeom>
          <a:ln w="500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707255" y="3961130"/>
            <a:ext cx="4445" cy="12700"/>
          </a:xfrm>
          <a:custGeom>
            <a:avLst/>
            <a:gdLst/>
            <a:ahLst/>
            <a:cxnLst/>
            <a:rect l="l" t="t" r="r" b="b"/>
            <a:pathLst>
              <a:path w="4445" h="12700">
                <a:moveTo>
                  <a:pt x="3868" y="0"/>
                </a:moveTo>
                <a:lnTo>
                  <a:pt x="2811" y="4683"/>
                </a:lnTo>
                <a:lnTo>
                  <a:pt x="0" y="12497"/>
                </a:lnTo>
                <a:lnTo>
                  <a:pt x="3823" y="12424"/>
                </a:lnTo>
                <a:lnTo>
                  <a:pt x="3868" y="0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565650" y="4342130"/>
            <a:ext cx="73025" cy="6350"/>
          </a:xfrm>
          <a:custGeom>
            <a:avLst/>
            <a:gdLst/>
            <a:ahLst/>
            <a:cxnLst/>
            <a:rect l="l" t="t" r="r" b="b"/>
            <a:pathLst>
              <a:path w="73025" h="6350">
                <a:moveTo>
                  <a:pt x="65003" y="0"/>
                </a:moveTo>
                <a:lnTo>
                  <a:pt x="0" y="1234"/>
                </a:lnTo>
                <a:lnTo>
                  <a:pt x="6247" y="3402"/>
                </a:lnTo>
                <a:lnTo>
                  <a:pt x="39878" y="5432"/>
                </a:lnTo>
                <a:lnTo>
                  <a:pt x="58023" y="6190"/>
                </a:lnTo>
                <a:lnTo>
                  <a:pt x="66922" y="5751"/>
                </a:lnTo>
                <a:lnTo>
                  <a:pt x="72817" y="4187"/>
                </a:lnTo>
                <a:lnTo>
                  <a:pt x="65003" y="0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462780" y="3961130"/>
            <a:ext cx="375285" cy="386715"/>
          </a:xfrm>
          <a:custGeom>
            <a:avLst/>
            <a:gdLst/>
            <a:ahLst/>
            <a:cxnLst/>
            <a:rect l="l" t="t" r="r" b="b"/>
            <a:pathLst>
              <a:path w="375285" h="386714">
                <a:moveTo>
                  <a:pt x="330613" y="311392"/>
                </a:moveTo>
                <a:lnTo>
                  <a:pt x="357268" y="292824"/>
                </a:lnTo>
                <a:lnTo>
                  <a:pt x="370706" y="279698"/>
                </a:lnTo>
                <a:lnTo>
                  <a:pt x="375024" y="265774"/>
                </a:lnTo>
                <a:lnTo>
                  <a:pt x="374320" y="244809"/>
                </a:lnTo>
                <a:lnTo>
                  <a:pt x="367687" y="218037"/>
                </a:lnTo>
                <a:lnTo>
                  <a:pt x="355549" y="192042"/>
                </a:lnTo>
                <a:lnTo>
                  <a:pt x="343746" y="168863"/>
                </a:lnTo>
                <a:lnTo>
                  <a:pt x="338122" y="150540"/>
                </a:lnTo>
                <a:lnTo>
                  <a:pt x="340650" y="131258"/>
                </a:lnTo>
                <a:lnTo>
                  <a:pt x="347087" y="108099"/>
                </a:lnTo>
                <a:lnTo>
                  <a:pt x="353692" y="86179"/>
                </a:lnTo>
                <a:lnTo>
                  <a:pt x="356725" y="70618"/>
                </a:lnTo>
                <a:lnTo>
                  <a:pt x="356340" y="59149"/>
                </a:lnTo>
                <a:lnTo>
                  <a:pt x="355492" y="48564"/>
                </a:lnTo>
                <a:lnTo>
                  <a:pt x="354645" y="40794"/>
                </a:lnTo>
                <a:lnTo>
                  <a:pt x="354260" y="37775"/>
                </a:lnTo>
                <a:lnTo>
                  <a:pt x="347728" y="53068"/>
                </a:lnTo>
                <a:lnTo>
                  <a:pt x="343613" y="61762"/>
                </a:lnTo>
                <a:lnTo>
                  <a:pt x="340170" y="67094"/>
                </a:lnTo>
                <a:lnTo>
                  <a:pt x="335656" y="72299"/>
                </a:lnTo>
                <a:lnTo>
                  <a:pt x="326202" y="80443"/>
                </a:lnTo>
                <a:lnTo>
                  <a:pt x="312219" y="90206"/>
                </a:lnTo>
                <a:lnTo>
                  <a:pt x="298384" y="100263"/>
                </a:lnTo>
                <a:lnTo>
                  <a:pt x="281806" y="140507"/>
                </a:lnTo>
                <a:lnTo>
                  <a:pt x="278612" y="163318"/>
                </a:lnTo>
                <a:lnTo>
                  <a:pt x="264992" y="153058"/>
                </a:lnTo>
                <a:lnTo>
                  <a:pt x="258327" y="144711"/>
                </a:lnTo>
                <a:lnTo>
                  <a:pt x="256706" y="133841"/>
                </a:lnTo>
                <a:lnTo>
                  <a:pt x="258215" y="116015"/>
                </a:lnTo>
                <a:lnTo>
                  <a:pt x="261735" y="98324"/>
                </a:lnTo>
                <a:lnTo>
                  <a:pt x="266200" y="88398"/>
                </a:lnTo>
                <a:lnTo>
                  <a:pt x="270035" y="82613"/>
                </a:lnTo>
                <a:lnTo>
                  <a:pt x="271664" y="77343"/>
                </a:lnTo>
                <a:lnTo>
                  <a:pt x="270736" y="69838"/>
                </a:lnTo>
                <a:lnTo>
                  <a:pt x="268694" y="61524"/>
                </a:lnTo>
                <a:lnTo>
                  <a:pt x="266652" y="54786"/>
                </a:lnTo>
                <a:lnTo>
                  <a:pt x="265724" y="52010"/>
                </a:lnTo>
                <a:lnTo>
                  <a:pt x="266111" y="63456"/>
                </a:lnTo>
                <a:lnTo>
                  <a:pt x="265458" y="70436"/>
                </a:lnTo>
                <a:lnTo>
                  <a:pt x="263061" y="75797"/>
                </a:lnTo>
                <a:lnTo>
                  <a:pt x="258215" y="82387"/>
                </a:lnTo>
                <a:lnTo>
                  <a:pt x="249398" y="92386"/>
                </a:lnTo>
                <a:lnTo>
                  <a:pt x="237776" y="104456"/>
                </a:lnTo>
                <a:lnTo>
                  <a:pt x="226932" y="116672"/>
                </a:lnTo>
                <a:lnTo>
                  <a:pt x="220447" y="127112"/>
                </a:lnTo>
                <a:lnTo>
                  <a:pt x="219029" y="144231"/>
                </a:lnTo>
                <a:lnTo>
                  <a:pt x="219187" y="169651"/>
                </a:lnTo>
                <a:lnTo>
                  <a:pt x="219975" y="192718"/>
                </a:lnTo>
                <a:lnTo>
                  <a:pt x="220447" y="202775"/>
                </a:lnTo>
                <a:lnTo>
                  <a:pt x="202877" y="196573"/>
                </a:lnTo>
                <a:lnTo>
                  <a:pt x="193775" y="190571"/>
                </a:lnTo>
                <a:lnTo>
                  <a:pt x="190220" y="181227"/>
                </a:lnTo>
                <a:lnTo>
                  <a:pt x="189292" y="165000"/>
                </a:lnTo>
                <a:lnTo>
                  <a:pt x="189010" y="146406"/>
                </a:lnTo>
                <a:lnTo>
                  <a:pt x="191491" y="130587"/>
                </a:lnTo>
                <a:lnTo>
                  <a:pt x="197944" y="114936"/>
                </a:lnTo>
                <a:lnTo>
                  <a:pt x="209577" y="96847"/>
                </a:lnTo>
                <a:lnTo>
                  <a:pt x="223454" y="78095"/>
                </a:lnTo>
                <a:lnTo>
                  <a:pt x="235367" y="61664"/>
                </a:lnTo>
                <a:lnTo>
                  <a:pt x="248143" y="15889"/>
                </a:lnTo>
                <a:lnTo>
                  <a:pt x="248241" y="0"/>
                </a:lnTo>
                <a:lnTo>
                  <a:pt x="245434" y="16411"/>
                </a:lnTo>
                <a:lnTo>
                  <a:pt x="241335" y="27042"/>
                </a:lnTo>
                <a:lnTo>
                  <a:pt x="233096" y="36538"/>
                </a:lnTo>
                <a:lnTo>
                  <a:pt x="217870" y="49544"/>
                </a:lnTo>
                <a:lnTo>
                  <a:pt x="198035" y="63775"/>
                </a:lnTo>
                <a:lnTo>
                  <a:pt x="179051" y="75368"/>
                </a:lnTo>
                <a:lnTo>
                  <a:pt x="164964" y="87108"/>
                </a:lnTo>
                <a:lnTo>
                  <a:pt x="159817" y="101779"/>
                </a:lnTo>
                <a:lnTo>
                  <a:pt x="161807" y="134328"/>
                </a:lnTo>
                <a:lnTo>
                  <a:pt x="163964" y="155023"/>
                </a:lnTo>
                <a:lnTo>
                  <a:pt x="166121" y="168236"/>
                </a:lnTo>
                <a:lnTo>
                  <a:pt x="168111" y="178339"/>
                </a:lnTo>
                <a:lnTo>
                  <a:pt x="169790" y="201915"/>
                </a:lnTo>
                <a:lnTo>
                  <a:pt x="165071" y="218482"/>
                </a:lnTo>
                <a:lnTo>
                  <a:pt x="158733" y="228260"/>
                </a:lnTo>
                <a:lnTo>
                  <a:pt x="155559" y="231470"/>
                </a:lnTo>
                <a:lnTo>
                  <a:pt x="150272" y="226200"/>
                </a:lnTo>
                <a:lnTo>
                  <a:pt x="147728" y="220415"/>
                </a:lnTo>
                <a:lnTo>
                  <a:pt x="147222" y="210490"/>
                </a:lnTo>
                <a:lnTo>
                  <a:pt x="148050" y="192799"/>
                </a:lnTo>
                <a:lnTo>
                  <a:pt x="148402" y="176337"/>
                </a:lnTo>
                <a:lnTo>
                  <a:pt x="148176" y="168376"/>
                </a:lnTo>
                <a:lnTo>
                  <a:pt x="147467" y="162959"/>
                </a:lnTo>
                <a:lnTo>
                  <a:pt x="146369" y="154127"/>
                </a:lnTo>
                <a:lnTo>
                  <a:pt x="144620" y="142579"/>
                </a:lnTo>
                <a:lnTo>
                  <a:pt x="141536" y="132787"/>
                </a:lnTo>
                <a:lnTo>
                  <a:pt x="138599" y="123940"/>
                </a:lnTo>
                <a:lnTo>
                  <a:pt x="137291" y="115231"/>
                </a:lnTo>
                <a:lnTo>
                  <a:pt x="137291" y="82387"/>
                </a:lnTo>
                <a:lnTo>
                  <a:pt x="131278" y="94616"/>
                </a:lnTo>
                <a:lnTo>
                  <a:pt x="127849" y="104133"/>
                </a:lnTo>
                <a:lnTo>
                  <a:pt x="125723" y="115837"/>
                </a:lnTo>
                <a:lnTo>
                  <a:pt x="123619" y="134623"/>
                </a:lnTo>
                <a:lnTo>
                  <a:pt x="116544" y="157419"/>
                </a:lnTo>
                <a:lnTo>
                  <a:pt x="104258" y="179207"/>
                </a:lnTo>
                <a:lnTo>
                  <a:pt x="92603" y="200197"/>
                </a:lnTo>
                <a:lnTo>
                  <a:pt x="87420" y="220597"/>
                </a:lnTo>
                <a:lnTo>
                  <a:pt x="91384" y="239373"/>
                </a:lnTo>
                <a:lnTo>
                  <a:pt x="120256" y="275187"/>
                </a:lnTo>
                <a:lnTo>
                  <a:pt x="139757" y="291328"/>
                </a:lnTo>
                <a:lnTo>
                  <a:pt x="93717" y="299616"/>
                </a:lnTo>
                <a:lnTo>
                  <a:pt x="68984" y="301304"/>
                </a:lnTo>
                <a:lnTo>
                  <a:pt x="57112" y="295426"/>
                </a:lnTo>
                <a:lnTo>
                  <a:pt x="49652" y="281015"/>
                </a:lnTo>
                <a:lnTo>
                  <a:pt x="43721" y="259346"/>
                </a:lnTo>
                <a:lnTo>
                  <a:pt x="41709" y="233768"/>
                </a:lnTo>
                <a:lnTo>
                  <a:pt x="42828" y="207181"/>
                </a:lnTo>
                <a:lnTo>
                  <a:pt x="46290" y="182486"/>
                </a:lnTo>
                <a:lnTo>
                  <a:pt x="45439" y="162379"/>
                </a:lnTo>
                <a:lnTo>
                  <a:pt x="37885" y="147653"/>
                </a:lnTo>
                <a:lnTo>
                  <a:pt x="29238" y="138602"/>
                </a:lnTo>
                <a:lnTo>
                  <a:pt x="25109" y="135519"/>
                </a:lnTo>
                <a:lnTo>
                  <a:pt x="31472" y="145000"/>
                </a:lnTo>
                <a:lnTo>
                  <a:pt x="34410" y="152095"/>
                </a:lnTo>
                <a:lnTo>
                  <a:pt x="34659" y="160346"/>
                </a:lnTo>
                <a:lnTo>
                  <a:pt x="32953" y="173294"/>
                </a:lnTo>
                <a:lnTo>
                  <a:pt x="24687" y="193877"/>
                </a:lnTo>
                <a:lnTo>
                  <a:pt x="10946" y="220261"/>
                </a:lnTo>
                <a:lnTo>
                  <a:pt x="0" y="248831"/>
                </a:lnTo>
                <a:lnTo>
                  <a:pt x="13597" y="306909"/>
                </a:lnTo>
                <a:lnTo>
                  <a:pt x="37016" y="341629"/>
                </a:lnTo>
                <a:lnTo>
                  <a:pt x="69303" y="370675"/>
                </a:lnTo>
                <a:lnTo>
                  <a:pt x="109386" y="384589"/>
                </a:lnTo>
                <a:lnTo>
                  <a:pt x="164398" y="386326"/>
                </a:lnTo>
                <a:lnTo>
                  <a:pt x="173702" y="385755"/>
                </a:lnTo>
                <a:lnTo>
                  <a:pt x="175955" y="385373"/>
                </a:lnTo>
                <a:lnTo>
                  <a:pt x="170070" y="381846"/>
                </a:lnTo>
                <a:lnTo>
                  <a:pt x="164594" y="379012"/>
                </a:lnTo>
                <a:lnTo>
                  <a:pt x="156366" y="375380"/>
                </a:lnTo>
                <a:lnTo>
                  <a:pt x="142222" y="369456"/>
                </a:lnTo>
                <a:lnTo>
                  <a:pt x="127257" y="362852"/>
                </a:lnTo>
                <a:lnTo>
                  <a:pt x="117903" y="356552"/>
                </a:lnTo>
                <a:lnTo>
                  <a:pt x="112499" y="350399"/>
                </a:lnTo>
                <a:lnTo>
                  <a:pt x="109386" y="344235"/>
                </a:lnTo>
                <a:lnTo>
                  <a:pt x="106136" y="335829"/>
                </a:lnTo>
                <a:lnTo>
                  <a:pt x="107705" y="322490"/>
                </a:lnTo>
                <a:lnTo>
                  <a:pt x="147349" y="343871"/>
                </a:lnTo>
                <a:lnTo>
                  <a:pt x="160255" y="344246"/>
                </a:lnTo>
                <a:lnTo>
                  <a:pt x="170576" y="345020"/>
                </a:lnTo>
                <a:lnTo>
                  <a:pt x="180697" y="349493"/>
                </a:lnTo>
                <a:lnTo>
                  <a:pt x="192038" y="356930"/>
                </a:lnTo>
                <a:lnTo>
                  <a:pt x="201276" y="363904"/>
                </a:lnTo>
                <a:lnTo>
                  <a:pt x="205094" y="366990"/>
                </a:lnTo>
                <a:lnTo>
                  <a:pt x="214916" y="353989"/>
                </a:lnTo>
                <a:lnTo>
                  <a:pt x="219789" y="345370"/>
                </a:lnTo>
                <a:lnTo>
                  <a:pt x="221153" y="337277"/>
                </a:lnTo>
                <a:lnTo>
                  <a:pt x="220447" y="325852"/>
                </a:lnTo>
                <a:lnTo>
                  <a:pt x="218633" y="312415"/>
                </a:lnTo>
                <a:lnTo>
                  <a:pt x="215516" y="300912"/>
                </a:lnTo>
                <a:lnTo>
                  <a:pt x="212568" y="290669"/>
                </a:lnTo>
                <a:lnTo>
                  <a:pt x="211258" y="281015"/>
                </a:lnTo>
                <a:lnTo>
                  <a:pt x="212168" y="271929"/>
                </a:lnTo>
                <a:lnTo>
                  <a:pt x="214172" y="263305"/>
                </a:lnTo>
                <a:lnTo>
                  <a:pt x="216175" y="256866"/>
                </a:lnTo>
                <a:lnTo>
                  <a:pt x="217085" y="254337"/>
                </a:lnTo>
                <a:lnTo>
                  <a:pt x="215247" y="265121"/>
                </a:lnTo>
                <a:lnTo>
                  <a:pt x="214984" y="271670"/>
                </a:lnTo>
                <a:lnTo>
                  <a:pt x="216613" y="276642"/>
                </a:lnTo>
                <a:lnTo>
                  <a:pt x="220447" y="282697"/>
                </a:lnTo>
                <a:lnTo>
                  <a:pt x="226680" y="289209"/>
                </a:lnTo>
                <a:lnTo>
                  <a:pt x="233406" y="295111"/>
                </a:lnTo>
                <a:lnTo>
                  <a:pt x="239564" y="301139"/>
                </a:lnTo>
                <a:lnTo>
                  <a:pt x="244094" y="308030"/>
                </a:lnTo>
                <a:lnTo>
                  <a:pt x="245898" y="318861"/>
                </a:lnTo>
                <a:lnTo>
                  <a:pt x="246588" y="333727"/>
                </a:lnTo>
                <a:lnTo>
                  <a:pt x="246647" y="346870"/>
                </a:lnTo>
                <a:lnTo>
                  <a:pt x="246560" y="352530"/>
                </a:lnTo>
                <a:lnTo>
                  <a:pt x="271039" y="345906"/>
                </a:lnTo>
                <a:lnTo>
                  <a:pt x="300242" y="320023"/>
                </a:lnTo>
                <a:lnTo>
                  <a:pt x="313575" y="270622"/>
                </a:lnTo>
                <a:lnTo>
                  <a:pt x="311449" y="254337"/>
                </a:lnTo>
                <a:lnTo>
                  <a:pt x="308069" y="238224"/>
                </a:lnTo>
                <a:lnTo>
                  <a:pt x="305005" y="222615"/>
                </a:lnTo>
                <a:lnTo>
                  <a:pt x="302781" y="208940"/>
                </a:lnTo>
                <a:lnTo>
                  <a:pt x="301923" y="198627"/>
                </a:lnTo>
                <a:lnTo>
                  <a:pt x="301923" y="187754"/>
                </a:lnTo>
                <a:lnTo>
                  <a:pt x="305285" y="179123"/>
                </a:lnTo>
                <a:lnTo>
                  <a:pt x="302086" y="192098"/>
                </a:lnTo>
                <a:lnTo>
                  <a:pt x="301545" y="200113"/>
                </a:lnTo>
                <a:lnTo>
                  <a:pt x="304134" y="206488"/>
                </a:lnTo>
                <a:lnTo>
                  <a:pt x="310328" y="214544"/>
                </a:lnTo>
                <a:lnTo>
                  <a:pt x="319364" y="224311"/>
                </a:lnTo>
                <a:lnTo>
                  <a:pt x="328483" y="233656"/>
                </a:lnTo>
                <a:lnTo>
                  <a:pt x="335670" y="243170"/>
                </a:lnTo>
                <a:lnTo>
                  <a:pt x="338906" y="253441"/>
                </a:lnTo>
                <a:lnTo>
                  <a:pt x="338319" y="268501"/>
                </a:lnTo>
                <a:lnTo>
                  <a:pt x="335390" y="287755"/>
                </a:lnTo>
                <a:lnTo>
                  <a:pt x="332145" y="304339"/>
                </a:lnTo>
                <a:lnTo>
                  <a:pt x="330613" y="311392"/>
                </a:lnTo>
                <a:close/>
              </a:path>
              <a:path w="375285" h="386714">
                <a:moveTo>
                  <a:pt x="50436" y="313074"/>
                </a:moveTo>
                <a:lnTo>
                  <a:pt x="52902" y="331681"/>
                </a:lnTo>
                <a:lnTo>
                  <a:pt x="61307" y="335044"/>
                </a:lnTo>
                <a:lnTo>
                  <a:pt x="69040" y="339191"/>
                </a:lnTo>
                <a:lnTo>
                  <a:pt x="74868" y="339191"/>
                </a:lnTo>
                <a:lnTo>
                  <a:pt x="79911" y="341657"/>
                </a:lnTo>
                <a:lnTo>
                  <a:pt x="84058" y="344235"/>
                </a:lnTo>
                <a:lnTo>
                  <a:pt x="90782" y="352530"/>
                </a:lnTo>
                <a:lnTo>
                  <a:pt x="67135" y="320808"/>
                </a:lnTo>
                <a:lnTo>
                  <a:pt x="62988" y="320023"/>
                </a:lnTo>
                <a:lnTo>
                  <a:pt x="59626" y="318006"/>
                </a:lnTo>
                <a:lnTo>
                  <a:pt x="50436" y="313074"/>
                </a:lnTo>
                <a:close/>
              </a:path>
              <a:path w="375285" h="386714">
                <a:moveTo>
                  <a:pt x="261577" y="202775"/>
                </a:moveTo>
                <a:lnTo>
                  <a:pt x="253284" y="212863"/>
                </a:lnTo>
                <a:lnTo>
                  <a:pt x="254965" y="217907"/>
                </a:lnTo>
                <a:lnTo>
                  <a:pt x="255750" y="223176"/>
                </a:lnTo>
                <a:lnTo>
                  <a:pt x="266621" y="234049"/>
                </a:lnTo>
                <a:lnTo>
                  <a:pt x="267405" y="237299"/>
                </a:lnTo>
                <a:lnTo>
                  <a:pt x="269086" y="241559"/>
                </a:lnTo>
                <a:lnTo>
                  <a:pt x="269086" y="253441"/>
                </a:lnTo>
                <a:lnTo>
                  <a:pt x="276931" y="237299"/>
                </a:lnTo>
                <a:lnTo>
                  <a:pt x="274914" y="234049"/>
                </a:lnTo>
                <a:lnTo>
                  <a:pt x="274129" y="230686"/>
                </a:lnTo>
                <a:lnTo>
                  <a:pt x="269086" y="223960"/>
                </a:lnTo>
                <a:lnTo>
                  <a:pt x="265724" y="219477"/>
                </a:lnTo>
                <a:lnTo>
                  <a:pt x="261577" y="214544"/>
                </a:lnTo>
                <a:lnTo>
                  <a:pt x="261577" y="202775"/>
                </a:lnTo>
                <a:close/>
              </a:path>
            </a:pathLst>
          </a:custGeom>
          <a:ln w="50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431540" y="1513205"/>
            <a:ext cx="287020" cy="400050"/>
          </a:xfrm>
          <a:custGeom>
            <a:avLst/>
            <a:gdLst/>
            <a:ahLst/>
            <a:cxnLst/>
            <a:rect l="l" t="t" r="r" b="b"/>
            <a:pathLst>
              <a:path w="287020" h="400050">
                <a:moveTo>
                  <a:pt x="286788" y="0"/>
                </a:moveTo>
                <a:lnTo>
                  <a:pt x="0" y="164215"/>
                </a:lnTo>
                <a:lnTo>
                  <a:pt x="0" y="399833"/>
                </a:lnTo>
                <a:lnTo>
                  <a:pt x="286788" y="235954"/>
                </a:lnTo>
                <a:lnTo>
                  <a:pt x="286788" y="0"/>
                </a:lnTo>
                <a:close/>
              </a:path>
            </a:pathLst>
          </a:custGeom>
          <a:solidFill>
            <a:srgbClr val="66CE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431540" y="1513205"/>
            <a:ext cx="287020" cy="400050"/>
          </a:xfrm>
          <a:custGeom>
            <a:avLst/>
            <a:gdLst/>
            <a:ahLst/>
            <a:cxnLst/>
            <a:rect l="l" t="t" r="r" b="b"/>
            <a:pathLst>
              <a:path w="287020" h="400050">
                <a:moveTo>
                  <a:pt x="286788" y="235954"/>
                </a:moveTo>
                <a:lnTo>
                  <a:pt x="286788" y="0"/>
                </a:lnTo>
                <a:lnTo>
                  <a:pt x="0" y="164215"/>
                </a:lnTo>
                <a:lnTo>
                  <a:pt x="0" y="399833"/>
                </a:lnTo>
                <a:lnTo>
                  <a:pt x="286788" y="235954"/>
                </a:lnTo>
                <a:close/>
              </a:path>
            </a:pathLst>
          </a:custGeom>
          <a:ln w="108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2934335" y="1390015"/>
            <a:ext cx="497205" cy="522605"/>
          </a:xfrm>
          <a:custGeom>
            <a:avLst/>
            <a:gdLst/>
            <a:ahLst/>
            <a:cxnLst/>
            <a:rect l="l" t="t" r="r" b="b"/>
            <a:pathLst>
              <a:path w="497204" h="522605">
                <a:moveTo>
                  <a:pt x="0" y="0"/>
                </a:moveTo>
                <a:lnTo>
                  <a:pt x="0" y="235730"/>
                </a:lnTo>
                <a:lnTo>
                  <a:pt x="497144" y="522575"/>
                </a:lnTo>
                <a:lnTo>
                  <a:pt x="497144" y="286956"/>
                </a:lnTo>
                <a:lnTo>
                  <a:pt x="0" y="0"/>
                </a:lnTo>
                <a:close/>
              </a:path>
            </a:pathLst>
          </a:custGeom>
          <a:solidFill>
            <a:srgbClr val="97DE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2934335" y="1390015"/>
            <a:ext cx="497205" cy="522605"/>
          </a:xfrm>
          <a:custGeom>
            <a:avLst/>
            <a:gdLst/>
            <a:ahLst/>
            <a:cxnLst/>
            <a:rect l="l" t="t" r="r" b="b"/>
            <a:pathLst>
              <a:path w="497204" h="522605">
                <a:moveTo>
                  <a:pt x="0" y="235730"/>
                </a:moveTo>
                <a:lnTo>
                  <a:pt x="0" y="0"/>
                </a:lnTo>
                <a:lnTo>
                  <a:pt x="497144" y="286956"/>
                </a:lnTo>
                <a:lnTo>
                  <a:pt x="497144" y="522575"/>
                </a:lnTo>
                <a:lnTo>
                  <a:pt x="0" y="235730"/>
                </a:lnTo>
                <a:close/>
              </a:path>
            </a:pathLst>
          </a:custGeom>
          <a:ln w="1085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2934335" y="1226185"/>
            <a:ext cx="783590" cy="451485"/>
          </a:xfrm>
          <a:custGeom>
            <a:avLst/>
            <a:gdLst/>
            <a:ahLst/>
            <a:cxnLst/>
            <a:rect l="l" t="t" r="r" b="b"/>
            <a:pathLst>
              <a:path w="783589" h="451485">
                <a:moveTo>
                  <a:pt x="286788" y="0"/>
                </a:moveTo>
                <a:lnTo>
                  <a:pt x="0" y="164103"/>
                </a:lnTo>
                <a:lnTo>
                  <a:pt x="497144" y="451060"/>
                </a:lnTo>
                <a:lnTo>
                  <a:pt x="783148" y="286844"/>
                </a:lnTo>
                <a:lnTo>
                  <a:pt x="286788" y="0"/>
                </a:lnTo>
                <a:close/>
              </a:path>
            </a:pathLst>
          </a:custGeom>
          <a:solidFill>
            <a:srgbClr val="CAED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2934335" y="1226185"/>
            <a:ext cx="783590" cy="451485"/>
          </a:xfrm>
          <a:custGeom>
            <a:avLst/>
            <a:gdLst/>
            <a:ahLst/>
            <a:cxnLst/>
            <a:rect l="l" t="t" r="r" b="b"/>
            <a:pathLst>
              <a:path w="783589" h="451485">
                <a:moveTo>
                  <a:pt x="286788" y="0"/>
                </a:moveTo>
                <a:lnTo>
                  <a:pt x="0" y="164103"/>
                </a:lnTo>
                <a:lnTo>
                  <a:pt x="497144" y="451060"/>
                </a:lnTo>
                <a:lnTo>
                  <a:pt x="783148" y="286844"/>
                </a:lnTo>
                <a:lnTo>
                  <a:pt x="286788" y="0"/>
                </a:lnTo>
                <a:close/>
              </a:path>
            </a:pathLst>
          </a:custGeom>
          <a:ln w="1085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016250" y="1309370"/>
            <a:ext cx="236220" cy="161290"/>
          </a:xfrm>
          <a:custGeom>
            <a:avLst/>
            <a:gdLst/>
            <a:ahLst/>
            <a:cxnLst/>
            <a:rect l="l" t="t" r="r" b="b"/>
            <a:pathLst>
              <a:path w="236220" h="161290">
                <a:moveTo>
                  <a:pt x="131977" y="0"/>
                </a:moveTo>
                <a:lnTo>
                  <a:pt x="88033" y="20055"/>
                </a:lnTo>
                <a:lnTo>
                  <a:pt x="18715" y="71080"/>
                </a:lnTo>
                <a:lnTo>
                  <a:pt x="896" y="60207"/>
                </a:lnTo>
                <a:lnTo>
                  <a:pt x="0" y="100560"/>
                </a:lnTo>
                <a:lnTo>
                  <a:pt x="63992" y="100560"/>
                </a:lnTo>
                <a:lnTo>
                  <a:pt x="45388" y="88006"/>
                </a:lnTo>
                <a:lnTo>
                  <a:pt x="58663" y="78121"/>
                </a:lnTo>
                <a:lnTo>
                  <a:pt x="92079" y="58778"/>
                </a:lnTo>
                <a:lnTo>
                  <a:pt x="136023" y="45446"/>
                </a:lnTo>
                <a:lnTo>
                  <a:pt x="180881" y="53594"/>
                </a:lnTo>
                <a:lnTo>
                  <a:pt x="212734" y="73329"/>
                </a:lnTo>
                <a:lnTo>
                  <a:pt x="217584" y="88314"/>
                </a:lnTo>
                <a:lnTo>
                  <a:pt x="190243" y="106116"/>
                </a:lnTo>
                <a:lnTo>
                  <a:pt x="125518" y="134300"/>
                </a:lnTo>
                <a:lnTo>
                  <a:pt x="102656" y="122531"/>
                </a:lnTo>
                <a:lnTo>
                  <a:pt x="102656" y="161202"/>
                </a:lnTo>
                <a:lnTo>
                  <a:pt x="166648" y="161202"/>
                </a:lnTo>
                <a:lnTo>
                  <a:pt x="150510" y="148760"/>
                </a:lnTo>
                <a:lnTo>
                  <a:pt x="170520" y="138908"/>
                </a:lnTo>
                <a:lnTo>
                  <a:pt x="209557" y="113577"/>
                </a:lnTo>
                <a:lnTo>
                  <a:pt x="236134" y="79104"/>
                </a:lnTo>
                <a:lnTo>
                  <a:pt x="218761" y="41824"/>
                </a:lnTo>
                <a:lnTo>
                  <a:pt x="169301" y="8170"/>
                </a:lnTo>
                <a:lnTo>
                  <a:pt x="131977" y="0"/>
                </a:lnTo>
                <a:close/>
              </a:path>
            </a:pathLst>
          </a:custGeom>
          <a:solidFill>
            <a:srgbClr val="00AC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016250" y="1309370"/>
            <a:ext cx="236220" cy="161290"/>
          </a:xfrm>
          <a:custGeom>
            <a:avLst/>
            <a:gdLst/>
            <a:ahLst/>
            <a:cxnLst/>
            <a:rect l="l" t="t" r="r" b="b"/>
            <a:pathLst>
              <a:path w="236220" h="161290">
                <a:moveTo>
                  <a:pt x="63992" y="100560"/>
                </a:moveTo>
                <a:lnTo>
                  <a:pt x="0" y="100560"/>
                </a:lnTo>
                <a:lnTo>
                  <a:pt x="896" y="60207"/>
                </a:lnTo>
                <a:lnTo>
                  <a:pt x="18715" y="71080"/>
                </a:lnTo>
                <a:lnTo>
                  <a:pt x="88033" y="20055"/>
                </a:lnTo>
                <a:lnTo>
                  <a:pt x="131977" y="0"/>
                </a:lnTo>
                <a:lnTo>
                  <a:pt x="169301" y="8170"/>
                </a:lnTo>
                <a:lnTo>
                  <a:pt x="218761" y="41824"/>
                </a:lnTo>
                <a:lnTo>
                  <a:pt x="236134" y="79104"/>
                </a:lnTo>
                <a:lnTo>
                  <a:pt x="209557" y="113577"/>
                </a:lnTo>
                <a:lnTo>
                  <a:pt x="170520" y="138908"/>
                </a:lnTo>
                <a:lnTo>
                  <a:pt x="150510" y="148760"/>
                </a:lnTo>
                <a:lnTo>
                  <a:pt x="166648" y="161202"/>
                </a:lnTo>
                <a:lnTo>
                  <a:pt x="102656" y="161202"/>
                </a:lnTo>
                <a:lnTo>
                  <a:pt x="102656" y="122531"/>
                </a:lnTo>
                <a:lnTo>
                  <a:pt x="125518" y="134300"/>
                </a:lnTo>
                <a:lnTo>
                  <a:pt x="190243" y="106116"/>
                </a:lnTo>
                <a:lnTo>
                  <a:pt x="217584" y="88314"/>
                </a:lnTo>
                <a:lnTo>
                  <a:pt x="212734" y="73329"/>
                </a:lnTo>
                <a:lnTo>
                  <a:pt x="180881" y="53594"/>
                </a:lnTo>
                <a:lnTo>
                  <a:pt x="136023" y="45446"/>
                </a:lnTo>
                <a:lnTo>
                  <a:pt x="92079" y="58778"/>
                </a:lnTo>
                <a:lnTo>
                  <a:pt x="58663" y="78121"/>
                </a:lnTo>
                <a:lnTo>
                  <a:pt x="45388" y="88006"/>
                </a:lnTo>
                <a:lnTo>
                  <a:pt x="63992" y="100560"/>
                </a:lnTo>
                <a:close/>
              </a:path>
            </a:pathLst>
          </a:custGeom>
          <a:ln w="333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295650" y="1470660"/>
            <a:ext cx="236220" cy="161290"/>
          </a:xfrm>
          <a:custGeom>
            <a:avLst/>
            <a:gdLst/>
            <a:ahLst/>
            <a:cxnLst/>
            <a:rect l="l" t="t" r="r" b="b"/>
            <a:pathLst>
              <a:path w="236220" h="161289">
                <a:moveTo>
                  <a:pt x="131864" y="0"/>
                </a:moveTo>
                <a:lnTo>
                  <a:pt x="87921" y="20080"/>
                </a:lnTo>
                <a:lnTo>
                  <a:pt x="18603" y="71108"/>
                </a:lnTo>
                <a:lnTo>
                  <a:pt x="784" y="60235"/>
                </a:lnTo>
                <a:lnTo>
                  <a:pt x="0" y="100588"/>
                </a:lnTo>
                <a:lnTo>
                  <a:pt x="63992" y="100588"/>
                </a:lnTo>
                <a:lnTo>
                  <a:pt x="45276" y="88034"/>
                </a:lnTo>
                <a:lnTo>
                  <a:pt x="58551" y="78149"/>
                </a:lnTo>
                <a:lnTo>
                  <a:pt x="91967" y="58806"/>
                </a:lnTo>
                <a:lnTo>
                  <a:pt x="135911" y="45474"/>
                </a:lnTo>
                <a:lnTo>
                  <a:pt x="180769" y="53622"/>
                </a:lnTo>
                <a:lnTo>
                  <a:pt x="212622" y="73292"/>
                </a:lnTo>
                <a:lnTo>
                  <a:pt x="217472" y="88244"/>
                </a:lnTo>
                <a:lnTo>
                  <a:pt x="190131" y="106034"/>
                </a:lnTo>
                <a:lnTo>
                  <a:pt x="125406" y="134216"/>
                </a:lnTo>
                <a:lnTo>
                  <a:pt x="103441" y="122559"/>
                </a:lnTo>
                <a:lnTo>
                  <a:pt x="103441" y="161230"/>
                </a:lnTo>
                <a:lnTo>
                  <a:pt x="166648" y="161230"/>
                </a:lnTo>
                <a:lnTo>
                  <a:pt x="151295" y="148788"/>
                </a:lnTo>
                <a:lnTo>
                  <a:pt x="171164" y="138933"/>
                </a:lnTo>
                <a:lnTo>
                  <a:pt x="209894" y="113577"/>
                </a:lnTo>
                <a:lnTo>
                  <a:pt x="236162" y="79037"/>
                </a:lnTo>
                <a:lnTo>
                  <a:pt x="218649" y="41628"/>
                </a:lnTo>
                <a:lnTo>
                  <a:pt x="169189" y="8103"/>
                </a:lnTo>
                <a:lnTo>
                  <a:pt x="131864" y="0"/>
                </a:lnTo>
                <a:close/>
              </a:path>
            </a:pathLst>
          </a:custGeom>
          <a:solidFill>
            <a:srgbClr val="00AC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3295650" y="1470660"/>
            <a:ext cx="236220" cy="161290"/>
          </a:xfrm>
          <a:custGeom>
            <a:avLst/>
            <a:gdLst/>
            <a:ahLst/>
            <a:cxnLst/>
            <a:rect l="l" t="t" r="r" b="b"/>
            <a:pathLst>
              <a:path w="236220" h="161289">
                <a:moveTo>
                  <a:pt x="63992" y="100588"/>
                </a:moveTo>
                <a:lnTo>
                  <a:pt x="0" y="100588"/>
                </a:lnTo>
                <a:lnTo>
                  <a:pt x="784" y="60235"/>
                </a:lnTo>
                <a:lnTo>
                  <a:pt x="18603" y="71108"/>
                </a:lnTo>
                <a:lnTo>
                  <a:pt x="87921" y="20080"/>
                </a:lnTo>
                <a:lnTo>
                  <a:pt x="131864" y="0"/>
                </a:lnTo>
                <a:lnTo>
                  <a:pt x="169189" y="8103"/>
                </a:lnTo>
                <a:lnTo>
                  <a:pt x="218649" y="41628"/>
                </a:lnTo>
                <a:lnTo>
                  <a:pt x="236162" y="79037"/>
                </a:lnTo>
                <a:lnTo>
                  <a:pt x="209894" y="113577"/>
                </a:lnTo>
                <a:lnTo>
                  <a:pt x="171164" y="138933"/>
                </a:lnTo>
                <a:lnTo>
                  <a:pt x="151295" y="148788"/>
                </a:lnTo>
                <a:lnTo>
                  <a:pt x="166648" y="161230"/>
                </a:lnTo>
                <a:lnTo>
                  <a:pt x="103441" y="161230"/>
                </a:lnTo>
                <a:lnTo>
                  <a:pt x="103441" y="122559"/>
                </a:lnTo>
                <a:lnTo>
                  <a:pt x="125406" y="134216"/>
                </a:lnTo>
                <a:lnTo>
                  <a:pt x="190131" y="106034"/>
                </a:lnTo>
                <a:lnTo>
                  <a:pt x="217472" y="88244"/>
                </a:lnTo>
                <a:lnTo>
                  <a:pt x="212622" y="73292"/>
                </a:lnTo>
                <a:lnTo>
                  <a:pt x="180769" y="53622"/>
                </a:lnTo>
                <a:lnTo>
                  <a:pt x="135911" y="45474"/>
                </a:lnTo>
                <a:lnTo>
                  <a:pt x="91967" y="58806"/>
                </a:lnTo>
                <a:lnTo>
                  <a:pt x="58551" y="78149"/>
                </a:lnTo>
                <a:lnTo>
                  <a:pt x="45276" y="88034"/>
                </a:lnTo>
                <a:lnTo>
                  <a:pt x="63992" y="100588"/>
                </a:lnTo>
                <a:close/>
              </a:path>
            </a:pathLst>
          </a:custGeom>
          <a:ln w="333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3264535" y="1344295"/>
            <a:ext cx="235585" cy="161925"/>
          </a:xfrm>
          <a:custGeom>
            <a:avLst/>
            <a:gdLst/>
            <a:ahLst/>
            <a:cxnLst/>
            <a:rect l="l" t="t" r="r" b="b"/>
            <a:pathLst>
              <a:path w="235585" h="161925">
                <a:moveTo>
                  <a:pt x="70600" y="0"/>
                </a:moveTo>
                <a:lnTo>
                  <a:pt x="85954" y="11993"/>
                </a:lnTo>
                <a:lnTo>
                  <a:pt x="65932" y="21686"/>
                </a:lnTo>
                <a:lnTo>
                  <a:pt x="26809" y="46742"/>
                </a:lnTo>
                <a:lnTo>
                  <a:pt x="0" y="81130"/>
                </a:lnTo>
                <a:lnTo>
                  <a:pt x="16919" y="118818"/>
                </a:lnTo>
                <a:lnTo>
                  <a:pt x="65447" y="153013"/>
                </a:lnTo>
                <a:lnTo>
                  <a:pt x="102555" y="161609"/>
                </a:lnTo>
                <a:lnTo>
                  <a:pt x="147080" y="142084"/>
                </a:lnTo>
                <a:lnTo>
                  <a:pt x="217861" y="91915"/>
                </a:lnTo>
                <a:lnTo>
                  <a:pt x="234784" y="102676"/>
                </a:lnTo>
                <a:lnTo>
                  <a:pt x="235568" y="63220"/>
                </a:lnTo>
                <a:lnTo>
                  <a:pt x="171576" y="62323"/>
                </a:lnTo>
                <a:lnTo>
                  <a:pt x="191076" y="75214"/>
                </a:lnTo>
                <a:lnTo>
                  <a:pt x="177679" y="84824"/>
                </a:lnTo>
                <a:lnTo>
                  <a:pt x="143993" y="103503"/>
                </a:lnTo>
                <a:lnTo>
                  <a:pt x="99779" y="116024"/>
                </a:lnTo>
                <a:lnTo>
                  <a:pt x="54798" y="107160"/>
                </a:lnTo>
                <a:lnTo>
                  <a:pt x="23413" y="86992"/>
                </a:lnTo>
                <a:lnTo>
                  <a:pt x="18894" y="71921"/>
                </a:lnTo>
                <a:lnTo>
                  <a:pt x="46588" y="54433"/>
                </a:lnTo>
                <a:lnTo>
                  <a:pt x="111842" y="27014"/>
                </a:lnTo>
                <a:lnTo>
                  <a:pt x="133808" y="39792"/>
                </a:lnTo>
                <a:lnTo>
                  <a:pt x="133808" y="896"/>
                </a:lnTo>
                <a:lnTo>
                  <a:pt x="70600" y="0"/>
                </a:lnTo>
                <a:close/>
              </a:path>
            </a:pathLst>
          </a:custGeom>
          <a:solidFill>
            <a:srgbClr val="00AC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3264535" y="1344295"/>
            <a:ext cx="235585" cy="161925"/>
          </a:xfrm>
          <a:custGeom>
            <a:avLst/>
            <a:gdLst/>
            <a:ahLst/>
            <a:cxnLst/>
            <a:rect l="l" t="t" r="r" b="b"/>
            <a:pathLst>
              <a:path w="235585" h="161925">
                <a:moveTo>
                  <a:pt x="171576" y="62323"/>
                </a:moveTo>
                <a:lnTo>
                  <a:pt x="235568" y="63220"/>
                </a:lnTo>
                <a:lnTo>
                  <a:pt x="234784" y="102676"/>
                </a:lnTo>
                <a:lnTo>
                  <a:pt x="217861" y="91915"/>
                </a:lnTo>
                <a:lnTo>
                  <a:pt x="147080" y="142084"/>
                </a:lnTo>
                <a:lnTo>
                  <a:pt x="102555" y="161609"/>
                </a:lnTo>
                <a:lnTo>
                  <a:pt x="65447" y="153013"/>
                </a:lnTo>
                <a:lnTo>
                  <a:pt x="16919" y="118818"/>
                </a:lnTo>
                <a:lnTo>
                  <a:pt x="0" y="81130"/>
                </a:lnTo>
                <a:lnTo>
                  <a:pt x="26809" y="46742"/>
                </a:lnTo>
                <a:lnTo>
                  <a:pt x="65932" y="21686"/>
                </a:lnTo>
                <a:lnTo>
                  <a:pt x="85954" y="11993"/>
                </a:lnTo>
                <a:lnTo>
                  <a:pt x="70600" y="0"/>
                </a:lnTo>
                <a:lnTo>
                  <a:pt x="133808" y="896"/>
                </a:lnTo>
                <a:lnTo>
                  <a:pt x="133808" y="39792"/>
                </a:lnTo>
                <a:lnTo>
                  <a:pt x="111842" y="27014"/>
                </a:lnTo>
                <a:lnTo>
                  <a:pt x="46588" y="54433"/>
                </a:lnTo>
                <a:lnTo>
                  <a:pt x="18894" y="71921"/>
                </a:lnTo>
                <a:lnTo>
                  <a:pt x="23413" y="86992"/>
                </a:lnTo>
                <a:lnTo>
                  <a:pt x="54798" y="107160"/>
                </a:lnTo>
                <a:lnTo>
                  <a:pt x="99779" y="116024"/>
                </a:lnTo>
                <a:lnTo>
                  <a:pt x="143993" y="103503"/>
                </a:lnTo>
                <a:lnTo>
                  <a:pt x="177679" y="84824"/>
                </a:lnTo>
                <a:lnTo>
                  <a:pt x="191076" y="75214"/>
                </a:lnTo>
                <a:lnTo>
                  <a:pt x="171576" y="62323"/>
                </a:lnTo>
                <a:close/>
              </a:path>
            </a:pathLst>
          </a:custGeom>
          <a:ln w="333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3431540" y="4064635"/>
            <a:ext cx="287020" cy="401320"/>
          </a:xfrm>
          <a:custGeom>
            <a:avLst/>
            <a:gdLst/>
            <a:ahLst/>
            <a:cxnLst/>
            <a:rect l="l" t="t" r="r" b="b"/>
            <a:pathLst>
              <a:path w="287020" h="401320">
                <a:moveTo>
                  <a:pt x="286788" y="0"/>
                </a:moveTo>
                <a:lnTo>
                  <a:pt x="0" y="165000"/>
                </a:lnTo>
                <a:lnTo>
                  <a:pt x="0" y="400730"/>
                </a:lnTo>
                <a:lnTo>
                  <a:pt x="286788" y="236515"/>
                </a:lnTo>
                <a:lnTo>
                  <a:pt x="286788" y="0"/>
                </a:lnTo>
                <a:close/>
              </a:path>
            </a:pathLst>
          </a:custGeom>
          <a:solidFill>
            <a:srgbClr val="66CE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3431540" y="4064635"/>
            <a:ext cx="287020" cy="401320"/>
          </a:xfrm>
          <a:custGeom>
            <a:avLst/>
            <a:gdLst/>
            <a:ahLst/>
            <a:cxnLst/>
            <a:rect l="l" t="t" r="r" b="b"/>
            <a:pathLst>
              <a:path w="287020" h="401320">
                <a:moveTo>
                  <a:pt x="286788" y="236515"/>
                </a:moveTo>
                <a:lnTo>
                  <a:pt x="286788" y="0"/>
                </a:lnTo>
                <a:lnTo>
                  <a:pt x="0" y="165000"/>
                </a:lnTo>
                <a:lnTo>
                  <a:pt x="0" y="400730"/>
                </a:lnTo>
                <a:lnTo>
                  <a:pt x="286788" y="236515"/>
                </a:lnTo>
                <a:close/>
              </a:path>
            </a:pathLst>
          </a:custGeom>
          <a:ln w="108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934335" y="3942715"/>
            <a:ext cx="497205" cy="523240"/>
          </a:xfrm>
          <a:custGeom>
            <a:avLst/>
            <a:gdLst/>
            <a:ahLst/>
            <a:cxnLst/>
            <a:rect l="l" t="t" r="r" b="b"/>
            <a:pathLst>
              <a:path w="497204" h="523239">
                <a:moveTo>
                  <a:pt x="0" y="0"/>
                </a:moveTo>
                <a:lnTo>
                  <a:pt x="0" y="235730"/>
                </a:lnTo>
                <a:lnTo>
                  <a:pt x="497144" y="522911"/>
                </a:lnTo>
                <a:lnTo>
                  <a:pt x="497144" y="287180"/>
                </a:lnTo>
                <a:lnTo>
                  <a:pt x="0" y="0"/>
                </a:lnTo>
                <a:close/>
              </a:path>
            </a:pathLst>
          </a:custGeom>
          <a:solidFill>
            <a:srgbClr val="97DE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934335" y="3942715"/>
            <a:ext cx="497205" cy="523240"/>
          </a:xfrm>
          <a:custGeom>
            <a:avLst/>
            <a:gdLst/>
            <a:ahLst/>
            <a:cxnLst/>
            <a:rect l="l" t="t" r="r" b="b"/>
            <a:pathLst>
              <a:path w="497204" h="523239">
                <a:moveTo>
                  <a:pt x="0" y="235730"/>
                </a:moveTo>
                <a:lnTo>
                  <a:pt x="0" y="0"/>
                </a:lnTo>
                <a:lnTo>
                  <a:pt x="497144" y="287180"/>
                </a:lnTo>
                <a:lnTo>
                  <a:pt x="497144" y="522911"/>
                </a:lnTo>
                <a:lnTo>
                  <a:pt x="0" y="235730"/>
                </a:lnTo>
                <a:close/>
              </a:path>
            </a:pathLst>
          </a:custGeom>
          <a:ln w="1085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934335" y="3778250"/>
            <a:ext cx="783590" cy="451485"/>
          </a:xfrm>
          <a:custGeom>
            <a:avLst/>
            <a:gdLst/>
            <a:ahLst/>
            <a:cxnLst/>
            <a:rect l="l" t="t" r="r" b="b"/>
            <a:pathLst>
              <a:path w="783589" h="451485">
                <a:moveTo>
                  <a:pt x="286788" y="0"/>
                </a:moveTo>
                <a:lnTo>
                  <a:pt x="0" y="164103"/>
                </a:lnTo>
                <a:lnTo>
                  <a:pt x="497144" y="451284"/>
                </a:lnTo>
                <a:lnTo>
                  <a:pt x="783148" y="286284"/>
                </a:lnTo>
                <a:lnTo>
                  <a:pt x="286788" y="0"/>
                </a:lnTo>
                <a:close/>
              </a:path>
            </a:pathLst>
          </a:custGeom>
          <a:solidFill>
            <a:srgbClr val="CAED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934335" y="3778250"/>
            <a:ext cx="783590" cy="451485"/>
          </a:xfrm>
          <a:custGeom>
            <a:avLst/>
            <a:gdLst/>
            <a:ahLst/>
            <a:cxnLst/>
            <a:rect l="l" t="t" r="r" b="b"/>
            <a:pathLst>
              <a:path w="783589" h="451485">
                <a:moveTo>
                  <a:pt x="286788" y="0"/>
                </a:moveTo>
                <a:lnTo>
                  <a:pt x="0" y="164103"/>
                </a:lnTo>
                <a:lnTo>
                  <a:pt x="497144" y="451284"/>
                </a:lnTo>
                <a:lnTo>
                  <a:pt x="783148" y="286284"/>
                </a:lnTo>
                <a:lnTo>
                  <a:pt x="286788" y="0"/>
                </a:lnTo>
                <a:close/>
              </a:path>
            </a:pathLst>
          </a:custGeom>
          <a:ln w="1085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3016250" y="3862070"/>
            <a:ext cx="236220" cy="161925"/>
          </a:xfrm>
          <a:custGeom>
            <a:avLst/>
            <a:gdLst/>
            <a:ahLst/>
            <a:cxnLst/>
            <a:rect l="l" t="t" r="r" b="b"/>
            <a:pathLst>
              <a:path w="236220" h="161925">
                <a:moveTo>
                  <a:pt x="131977" y="0"/>
                </a:moveTo>
                <a:lnTo>
                  <a:pt x="88033" y="20155"/>
                </a:lnTo>
                <a:lnTo>
                  <a:pt x="18715" y="71374"/>
                </a:lnTo>
                <a:lnTo>
                  <a:pt x="896" y="60501"/>
                </a:lnTo>
                <a:lnTo>
                  <a:pt x="0" y="100855"/>
                </a:lnTo>
                <a:lnTo>
                  <a:pt x="63992" y="100855"/>
                </a:lnTo>
                <a:lnTo>
                  <a:pt x="45388" y="88300"/>
                </a:lnTo>
                <a:lnTo>
                  <a:pt x="58663" y="78413"/>
                </a:lnTo>
                <a:lnTo>
                  <a:pt x="92079" y="59058"/>
                </a:lnTo>
                <a:lnTo>
                  <a:pt x="136023" y="45693"/>
                </a:lnTo>
                <a:lnTo>
                  <a:pt x="180881" y="53776"/>
                </a:lnTo>
                <a:lnTo>
                  <a:pt x="212734" y="73511"/>
                </a:lnTo>
                <a:lnTo>
                  <a:pt x="217584" y="88497"/>
                </a:lnTo>
                <a:lnTo>
                  <a:pt x="190243" y="106298"/>
                </a:lnTo>
                <a:lnTo>
                  <a:pt x="125518" y="134482"/>
                </a:lnTo>
                <a:lnTo>
                  <a:pt x="102656" y="122825"/>
                </a:lnTo>
                <a:lnTo>
                  <a:pt x="102656" y="161497"/>
                </a:lnTo>
                <a:lnTo>
                  <a:pt x="166648" y="161497"/>
                </a:lnTo>
                <a:lnTo>
                  <a:pt x="150510" y="148718"/>
                </a:lnTo>
                <a:lnTo>
                  <a:pt x="170520" y="138898"/>
                </a:lnTo>
                <a:lnTo>
                  <a:pt x="209557" y="113619"/>
                </a:lnTo>
                <a:lnTo>
                  <a:pt x="236134" y="79156"/>
                </a:lnTo>
                <a:lnTo>
                  <a:pt x="218761" y="41782"/>
                </a:lnTo>
                <a:lnTo>
                  <a:pt x="169301" y="8133"/>
                </a:lnTo>
                <a:lnTo>
                  <a:pt x="131977" y="0"/>
                </a:lnTo>
                <a:close/>
              </a:path>
            </a:pathLst>
          </a:custGeom>
          <a:solidFill>
            <a:srgbClr val="00AC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3016250" y="3862070"/>
            <a:ext cx="236220" cy="161925"/>
          </a:xfrm>
          <a:custGeom>
            <a:avLst/>
            <a:gdLst/>
            <a:ahLst/>
            <a:cxnLst/>
            <a:rect l="l" t="t" r="r" b="b"/>
            <a:pathLst>
              <a:path w="236220" h="161925">
                <a:moveTo>
                  <a:pt x="63992" y="100855"/>
                </a:moveTo>
                <a:lnTo>
                  <a:pt x="0" y="100855"/>
                </a:lnTo>
                <a:lnTo>
                  <a:pt x="896" y="60501"/>
                </a:lnTo>
                <a:lnTo>
                  <a:pt x="18715" y="71374"/>
                </a:lnTo>
                <a:lnTo>
                  <a:pt x="88033" y="20155"/>
                </a:lnTo>
                <a:lnTo>
                  <a:pt x="131977" y="0"/>
                </a:lnTo>
                <a:lnTo>
                  <a:pt x="169301" y="8133"/>
                </a:lnTo>
                <a:lnTo>
                  <a:pt x="218761" y="41782"/>
                </a:lnTo>
                <a:lnTo>
                  <a:pt x="236134" y="79156"/>
                </a:lnTo>
                <a:lnTo>
                  <a:pt x="209557" y="113619"/>
                </a:lnTo>
                <a:lnTo>
                  <a:pt x="170520" y="138898"/>
                </a:lnTo>
                <a:lnTo>
                  <a:pt x="150510" y="148718"/>
                </a:lnTo>
                <a:lnTo>
                  <a:pt x="166648" y="161497"/>
                </a:lnTo>
                <a:lnTo>
                  <a:pt x="102656" y="161497"/>
                </a:lnTo>
                <a:lnTo>
                  <a:pt x="102656" y="122825"/>
                </a:lnTo>
                <a:lnTo>
                  <a:pt x="125518" y="134482"/>
                </a:lnTo>
                <a:lnTo>
                  <a:pt x="190243" y="106298"/>
                </a:lnTo>
                <a:lnTo>
                  <a:pt x="217584" y="88497"/>
                </a:lnTo>
                <a:lnTo>
                  <a:pt x="212734" y="73511"/>
                </a:lnTo>
                <a:lnTo>
                  <a:pt x="180881" y="53776"/>
                </a:lnTo>
                <a:lnTo>
                  <a:pt x="136023" y="45693"/>
                </a:lnTo>
                <a:lnTo>
                  <a:pt x="92079" y="59058"/>
                </a:lnTo>
                <a:lnTo>
                  <a:pt x="58663" y="78413"/>
                </a:lnTo>
                <a:lnTo>
                  <a:pt x="45388" y="88300"/>
                </a:lnTo>
                <a:lnTo>
                  <a:pt x="63992" y="100855"/>
                </a:lnTo>
                <a:close/>
              </a:path>
            </a:pathLst>
          </a:custGeom>
          <a:ln w="333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3295650" y="4022725"/>
            <a:ext cx="236220" cy="161925"/>
          </a:xfrm>
          <a:custGeom>
            <a:avLst/>
            <a:gdLst/>
            <a:ahLst/>
            <a:cxnLst/>
            <a:rect l="l" t="t" r="r" b="b"/>
            <a:pathLst>
              <a:path w="236220" h="161925">
                <a:moveTo>
                  <a:pt x="131864" y="0"/>
                </a:moveTo>
                <a:lnTo>
                  <a:pt x="87921" y="20122"/>
                </a:lnTo>
                <a:lnTo>
                  <a:pt x="18603" y="71276"/>
                </a:lnTo>
                <a:lnTo>
                  <a:pt x="784" y="60515"/>
                </a:lnTo>
                <a:lnTo>
                  <a:pt x="0" y="100869"/>
                </a:lnTo>
                <a:lnTo>
                  <a:pt x="63992" y="100869"/>
                </a:lnTo>
                <a:lnTo>
                  <a:pt x="45276" y="87978"/>
                </a:lnTo>
                <a:lnTo>
                  <a:pt x="58551" y="78093"/>
                </a:lnTo>
                <a:lnTo>
                  <a:pt x="91967" y="58750"/>
                </a:lnTo>
                <a:lnTo>
                  <a:pt x="135911" y="45418"/>
                </a:lnTo>
                <a:lnTo>
                  <a:pt x="180769" y="53566"/>
                </a:lnTo>
                <a:lnTo>
                  <a:pt x="212622" y="73241"/>
                </a:lnTo>
                <a:lnTo>
                  <a:pt x="217472" y="88230"/>
                </a:lnTo>
                <a:lnTo>
                  <a:pt x="190131" y="106120"/>
                </a:lnTo>
                <a:lnTo>
                  <a:pt x="125406" y="134496"/>
                </a:lnTo>
                <a:lnTo>
                  <a:pt x="103441" y="122503"/>
                </a:lnTo>
                <a:lnTo>
                  <a:pt x="103441" y="161511"/>
                </a:lnTo>
                <a:lnTo>
                  <a:pt x="166648" y="161511"/>
                </a:lnTo>
                <a:lnTo>
                  <a:pt x="151295" y="148732"/>
                </a:lnTo>
                <a:lnTo>
                  <a:pt x="171164" y="138880"/>
                </a:lnTo>
                <a:lnTo>
                  <a:pt x="209894" y="113549"/>
                </a:lnTo>
                <a:lnTo>
                  <a:pt x="236162" y="79075"/>
                </a:lnTo>
                <a:lnTo>
                  <a:pt x="218649" y="41796"/>
                </a:lnTo>
                <a:lnTo>
                  <a:pt x="169189" y="8145"/>
                </a:lnTo>
                <a:lnTo>
                  <a:pt x="131864" y="0"/>
                </a:lnTo>
                <a:close/>
              </a:path>
            </a:pathLst>
          </a:custGeom>
          <a:solidFill>
            <a:srgbClr val="00AC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3295650" y="4022725"/>
            <a:ext cx="236220" cy="161925"/>
          </a:xfrm>
          <a:custGeom>
            <a:avLst/>
            <a:gdLst/>
            <a:ahLst/>
            <a:cxnLst/>
            <a:rect l="l" t="t" r="r" b="b"/>
            <a:pathLst>
              <a:path w="236220" h="161925">
                <a:moveTo>
                  <a:pt x="63992" y="100869"/>
                </a:moveTo>
                <a:lnTo>
                  <a:pt x="0" y="100869"/>
                </a:lnTo>
                <a:lnTo>
                  <a:pt x="784" y="60515"/>
                </a:lnTo>
                <a:lnTo>
                  <a:pt x="18603" y="71276"/>
                </a:lnTo>
                <a:lnTo>
                  <a:pt x="87921" y="20122"/>
                </a:lnTo>
                <a:lnTo>
                  <a:pt x="131864" y="0"/>
                </a:lnTo>
                <a:lnTo>
                  <a:pt x="169189" y="8145"/>
                </a:lnTo>
                <a:lnTo>
                  <a:pt x="218649" y="41796"/>
                </a:lnTo>
                <a:lnTo>
                  <a:pt x="236162" y="79075"/>
                </a:lnTo>
                <a:lnTo>
                  <a:pt x="209894" y="113549"/>
                </a:lnTo>
                <a:lnTo>
                  <a:pt x="171164" y="138880"/>
                </a:lnTo>
                <a:lnTo>
                  <a:pt x="151295" y="148732"/>
                </a:lnTo>
                <a:lnTo>
                  <a:pt x="166648" y="161511"/>
                </a:lnTo>
                <a:lnTo>
                  <a:pt x="103441" y="161511"/>
                </a:lnTo>
                <a:lnTo>
                  <a:pt x="103441" y="122503"/>
                </a:lnTo>
                <a:lnTo>
                  <a:pt x="125406" y="134496"/>
                </a:lnTo>
                <a:lnTo>
                  <a:pt x="190131" y="106120"/>
                </a:lnTo>
                <a:lnTo>
                  <a:pt x="217472" y="88230"/>
                </a:lnTo>
                <a:lnTo>
                  <a:pt x="212622" y="73241"/>
                </a:lnTo>
                <a:lnTo>
                  <a:pt x="180769" y="53566"/>
                </a:lnTo>
                <a:lnTo>
                  <a:pt x="135911" y="45418"/>
                </a:lnTo>
                <a:lnTo>
                  <a:pt x="91967" y="58750"/>
                </a:lnTo>
                <a:lnTo>
                  <a:pt x="58551" y="78093"/>
                </a:lnTo>
                <a:lnTo>
                  <a:pt x="45276" y="87978"/>
                </a:lnTo>
                <a:lnTo>
                  <a:pt x="63992" y="100869"/>
                </a:lnTo>
                <a:close/>
              </a:path>
            </a:pathLst>
          </a:custGeom>
          <a:ln w="333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3264535" y="3896995"/>
            <a:ext cx="235585" cy="161925"/>
          </a:xfrm>
          <a:custGeom>
            <a:avLst/>
            <a:gdLst/>
            <a:ahLst/>
            <a:cxnLst/>
            <a:rect l="l" t="t" r="r" b="b"/>
            <a:pathLst>
              <a:path w="235585" h="161925">
                <a:moveTo>
                  <a:pt x="70600" y="0"/>
                </a:moveTo>
                <a:lnTo>
                  <a:pt x="85954" y="11657"/>
                </a:lnTo>
                <a:lnTo>
                  <a:pt x="65932" y="21276"/>
                </a:lnTo>
                <a:lnTo>
                  <a:pt x="26809" y="46238"/>
                </a:lnTo>
                <a:lnTo>
                  <a:pt x="0" y="80699"/>
                </a:lnTo>
                <a:lnTo>
                  <a:pt x="16919" y="118818"/>
                </a:lnTo>
                <a:lnTo>
                  <a:pt x="65447" y="152822"/>
                </a:lnTo>
                <a:lnTo>
                  <a:pt x="102555" y="161343"/>
                </a:lnTo>
                <a:lnTo>
                  <a:pt x="147080" y="141847"/>
                </a:lnTo>
                <a:lnTo>
                  <a:pt x="217861" y="91803"/>
                </a:lnTo>
                <a:lnTo>
                  <a:pt x="234784" y="102676"/>
                </a:lnTo>
                <a:lnTo>
                  <a:pt x="235568" y="63108"/>
                </a:lnTo>
                <a:lnTo>
                  <a:pt x="171576" y="62323"/>
                </a:lnTo>
                <a:lnTo>
                  <a:pt x="191076" y="74877"/>
                </a:lnTo>
                <a:lnTo>
                  <a:pt x="177679" y="84487"/>
                </a:lnTo>
                <a:lnTo>
                  <a:pt x="143993" y="103167"/>
                </a:lnTo>
                <a:lnTo>
                  <a:pt x="99779" y="115688"/>
                </a:lnTo>
                <a:lnTo>
                  <a:pt x="54798" y="106824"/>
                </a:lnTo>
                <a:lnTo>
                  <a:pt x="23413" y="86661"/>
                </a:lnTo>
                <a:lnTo>
                  <a:pt x="18894" y="71627"/>
                </a:lnTo>
                <a:lnTo>
                  <a:pt x="46588" y="54238"/>
                </a:lnTo>
                <a:lnTo>
                  <a:pt x="111842" y="27014"/>
                </a:lnTo>
                <a:lnTo>
                  <a:pt x="133808" y="39456"/>
                </a:lnTo>
                <a:lnTo>
                  <a:pt x="133808" y="784"/>
                </a:lnTo>
                <a:lnTo>
                  <a:pt x="70600" y="0"/>
                </a:lnTo>
                <a:close/>
              </a:path>
            </a:pathLst>
          </a:custGeom>
          <a:solidFill>
            <a:srgbClr val="00AC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3264535" y="3896995"/>
            <a:ext cx="235585" cy="161925"/>
          </a:xfrm>
          <a:custGeom>
            <a:avLst/>
            <a:gdLst/>
            <a:ahLst/>
            <a:cxnLst/>
            <a:rect l="l" t="t" r="r" b="b"/>
            <a:pathLst>
              <a:path w="235585" h="161925">
                <a:moveTo>
                  <a:pt x="171576" y="62323"/>
                </a:moveTo>
                <a:lnTo>
                  <a:pt x="235568" y="63108"/>
                </a:lnTo>
                <a:lnTo>
                  <a:pt x="234784" y="102676"/>
                </a:lnTo>
                <a:lnTo>
                  <a:pt x="217861" y="91803"/>
                </a:lnTo>
                <a:lnTo>
                  <a:pt x="147080" y="141847"/>
                </a:lnTo>
                <a:lnTo>
                  <a:pt x="102555" y="161343"/>
                </a:lnTo>
                <a:lnTo>
                  <a:pt x="65447" y="152822"/>
                </a:lnTo>
                <a:lnTo>
                  <a:pt x="16919" y="118818"/>
                </a:lnTo>
                <a:lnTo>
                  <a:pt x="0" y="80699"/>
                </a:lnTo>
                <a:lnTo>
                  <a:pt x="26809" y="46238"/>
                </a:lnTo>
                <a:lnTo>
                  <a:pt x="65932" y="21276"/>
                </a:lnTo>
                <a:lnTo>
                  <a:pt x="85954" y="11657"/>
                </a:lnTo>
                <a:lnTo>
                  <a:pt x="70600" y="0"/>
                </a:lnTo>
                <a:lnTo>
                  <a:pt x="133808" y="784"/>
                </a:lnTo>
                <a:lnTo>
                  <a:pt x="133808" y="39456"/>
                </a:lnTo>
                <a:lnTo>
                  <a:pt x="111842" y="27014"/>
                </a:lnTo>
                <a:lnTo>
                  <a:pt x="46588" y="54238"/>
                </a:lnTo>
                <a:lnTo>
                  <a:pt x="18894" y="71627"/>
                </a:lnTo>
                <a:lnTo>
                  <a:pt x="23413" y="86661"/>
                </a:lnTo>
                <a:lnTo>
                  <a:pt x="54798" y="106824"/>
                </a:lnTo>
                <a:lnTo>
                  <a:pt x="99779" y="115688"/>
                </a:lnTo>
                <a:lnTo>
                  <a:pt x="143993" y="103167"/>
                </a:lnTo>
                <a:lnTo>
                  <a:pt x="177679" y="84487"/>
                </a:lnTo>
                <a:lnTo>
                  <a:pt x="191076" y="74877"/>
                </a:lnTo>
                <a:lnTo>
                  <a:pt x="171576" y="62323"/>
                </a:lnTo>
                <a:close/>
              </a:path>
            </a:pathLst>
          </a:custGeom>
          <a:ln w="333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08990" y="963295"/>
            <a:ext cx="1437005" cy="1568450"/>
          </a:xfrm>
          <a:custGeom>
            <a:avLst/>
            <a:gdLst/>
            <a:ahLst/>
            <a:cxnLst/>
            <a:rect l="l" t="t" r="r" b="b"/>
            <a:pathLst>
              <a:path w="1437005" h="1568450">
                <a:moveTo>
                  <a:pt x="1436945" y="1568285"/>
                </a:moveTo>
                <a:lnTo>
                  <a:pt x="0" y="1568285"/>
                </a:lnTo>
                <a:lnTo>
                  <a:pt x="0" y="0"/>
                </a:lnTo>
                <a:lnTo>
                  <a:pt x="1436945" y="0"/>
                </a:lnTo>
                <a:lnTo>
                  <a:pt x="1436945" y="1568285"/>
                </a:lnTo>
                <a:close/>
              </a:path>
            </a:pathLst>
          </a:custGeom>
          <a:ln w="219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23" name="object 1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7560" y="3601720"/>
            <a:ext cx="1459230" cy="1136650"/>
          </a:xfrm>
          <a:prstGeom prst="rect">
            <a:avLst/>
          </a:prstGeom>
        </p:spPr>
      </p:pic>
      <p:sp>
        <p:nvSpPr>
          <p:cNvPr id="124" name="object 124"/>
          <p:cNvSpPr txBox="1"/>
          <p:nvPr/>
        </p:nvSpPr>
        <p:spPr>
          <a:xfrm>
            <a:off x="5630244" y="4061123"/>
            <a:ext cx="1527810" cy="4025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226695">
              <a:lnSpc>
                <a:spcPct val="103000"/>
              </a:lnSpc>
              <a:spcBef>
                <a:spcPts val="85"/>
              </a:spcBef>
            </a:pPr>
            <a:r>
              <a:rPr sz="1200" b="1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b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10" dirty="0">
                <a:latin typeface="Times New Roman" panose="02020603050405020304"/>
                <a:cs typeface="Times New Roman" panose="02020603050405020304"/>
              </a:rPr>
              <a:t>network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(Web,</a:t>
            </a:r>
            <a:r>
              <a:rPr sz="1200" b="1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Mail,</a:t>
            </a:r>
            <a:r>
              <a:rPr sz="1200" b="1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DNS,</a:t>
            </a:r>
            <a:r>
              <a:rPr sz="1200" b="1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20" dirty="0">
                <a:latin typeface="Times New Roman" panose="02020603050405020304"/>
                <a:cs typeface="Times New Roman" panose="02020603050405020304"/>
              </a:rPr>
              <a:t>etc.)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1114839" y="1564179"/>
            <a:ext cx="513080" cy="886460"/>
            <a:chOff x="1114839" y="1564179"/>
            <a:chExt cx="513080" cy="886460"/>
          </a:xfrm>
        </p:grpSpPr>
        <p:sp>
          <p:nvSpPr>
            <p:cNvPr id="126" name="object 126"/>
            <p:cNvSpPr/>
            <p:nvPr/>
          </p:nvSpPr>
          <p:spPr>
            <a:xfrm>
              <a:off x="1357154" y="1709076"/>
              <a:ext cx="257175" cy="734695"/>
            </a:xfrm>
            <a:custGeom>
              <a:avLst/>
              <a:gdLst/>
              <a:ahLst/>
              <a:cxnLst/>
              <a:rect l="l" t="t" r="r" b="b"/>
              <a:pathLst>
                <a:path w="257175" h="734694">
                  <a:moveTo>
                    <a:pt x="256742" y="0"/>
                  </a:moveTo>
                  <a:lnTo>
                    <a:pt x="0" y="149979"/>
                  </a:lnTo>
                  <a:lnTo>
                    <a:pt x="0" y="734093"/>
                  </a:lnTo>
                  <a:lnTo>
                    <a:pt x="5355" y="731692"/>
                  </a:lnTo>
                  <a:lnTo>
                    <a:pt x="54813" y="700465"/>
                  </a:lnTo>
                  <a:lnTo>
                    <a:pt x="80086" y="671272"/>
                  </a:lnTo>
                  <a:lnTo>
                    <a:pt x="84265" y="659215"/>
                  </a:lnTo>
                  <a:lnTo>
                    <a:pt x="256742" y="586916"/>
                  </a:lnTo>
                  <a:lnTo>
                    <a:pt x="25674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1357154" y="1709076"/>
              <a:ext cx="257175" cy="734695"/>
            </a:xfrm>
            <a:custGeom>
              <a:avLst/>
              <a:gdLst/>
              <a:ahLst/>
              <a:cxnLst/>
              <a:rect l="l" t="t" r="r" b="b"/>
              <a:pathLst>
                <a:path w="257175" h="734694">
                  <a:moveTo>
                    <a:pt x="0" y="734093"/>
                  </a:moveTo>
                  <a:lnTo>
                    <a:pt x="0" y="149979"/>
                  </a:lnTo>
                  <a:lnTo>
                    <a:pt x="256742" y="0"/>
                  </a:lnTo>
                  <a:lnTo>
                    <a:pt x="256742" y="586916"/>
                  </a:lnTo>
                  <a:lnTo>
                    <a:pt x="84265" y="659215"/>
                  </a:lnTo>
                  <a:lnTo>
                    <a:pt x="80086" y="671272"/>
                  </a:lnTo>
                  <a:lnTo>
                    <a:pt x="54813" y="700465"/>
                  </a:lnTo>
                  <a:lnTo>
                    <a:pt x="18850" y="724887"/>
                  </a:lnTo>
                  <a:lnTo>
                    <a:pt x="0" y="734093"/>
                  </a:lnTo>
                  <a:close/>
                </a:path>
              </a:pathLst>
            </a:custGeom>
            <a:ln w="41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1119284" y="1721069"/>
              <a:ext cx="222250" cy="715645"/>
            </a:xfrm>
            <a:custGeom>
              <a:avLst/>
              <a:gdLst/>
              <a:ahLst/>
              <a:cxnLst/>
              <a:rect l="l" t="t" r="r" b="b"/>
              <a:pathLst>
                <a:path w="222250" h="715644">
                  <a:moveTo>
                    <a:pt x="0" y="0"/>
                  </a:moveTo>
                  <a:lnTo>
                    <a:pt x="0" y="584113"/>
                  </a:lnTo>
                  <a:lnTo>
                    <a:pt x="222011" y="715374"/>
                  </a:lnTo>
                  <a:lnTo>
                    <a:pt x="222011" y="131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1119284" y="1721069"/>
              <a:ext cx="222250" cy="715645"/>
            </a:xfrm>
            <a:custGeom>
              <a:avLst/>
              <a:gdLst/>
              <a:ahLst/>
              <a:cxnLst/>
              <a:rect l="l" t="t" r="r" b="b"/>
              <a:pathLst>
                <a:path w="222250" h="715644">
                  <a:moveTo>
                    <a:pt x="222011" y="715374"/>
                  </a:moveTo>
                  <a:lnTo>
                    <a:pt x="222011" y="131372"/>
                  </a:lnTo>
                  <a:lnTo>
                    <a:pt x="0" y="0"/>
                  </a:lnTo>
                  <a:lnTo>
                    <a:pt x="0" y="584113"/>
                  </a:lnTo>
                  <a:lnTo>
                    <a:pt x="222011" y="715374"/>
                  </a:lnTo>
                  <a:close/>
                </a:path>
              </a:pathLst>
            </a:custGeom>
            <a:ln w="83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1341296" y="1852442"/>
              <a:ext cx="15875" cy="593725"/>
            </a:xfrm>
            <a:custGeom>
              <a:avLst/>
              <a:gdLst/>
              <a:ahLst/>
              <a:cxnLst/>
              <a:rect l="l" t="t" r="r" b="b"/>
              <a:pathLst>
                <a:path w="15875" h="593725">
                  <a:moveTo>
                    <a:pt x="0" y="0"/>
                  </a:moveTo>
                  <a:lnTo>
                    <a:pt x="0" y="584001"/>
                  </a:lnTo>
                  <a:lnTo>
                    <a:pt x="15857" y="593193"/>
                  </a:lnTo>
                  <a:lnTo>
                    <a:pt x="15857" y="9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1341296" y="1852442"/>
              <a:ext cx="15875" cy="593725"/>
            </a:xfrm>
            <a:custGeom>
              <a:avLst/>
              <a:gdLst/>
              <a:ahLst/>
              <a:cxnLst/>
              <a:rect l="l" t="t" r="r" b="b"/>
              <a:pathLst>
                <a:path w="15875" h="593725">
                  <a:moveTo>
                    <a:pt x="0" y="584001"/>
                  </a:moveTo>
                  <a:lnTo>
                    <a:pt x="0" y="0"/>
                  </a:lnTo>
                  <a:lnTo>
                    <a:pt x="15857" y="9191"/>
                  </a:lnTo>
                  <a:lnTo>
                    <a:pt x="15857" y="593193"/>
                  </a:lnTo>
                  <a:lnTo>
                    <a:pt x="0" y="584001"/>
                  </a:lnTo>
                  <a:close/>
                </a:path>
              </a:pathLst>
            </a:custGeom>
            <a:ln w="83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1119284" y="1568624"/>
              <a:ext cx="478790" cy="283845"/>
            </a:xfrm>
            <a:custGeom>
              <a:avLst/>
              <a:gdLst/>
              <a:ahLst/>
              <a:cxnLst/>
              <a:rect l="l" t="t" r="r" b="b"/>
              <a:pathLst>
                <a:path w="478790" h="283844">
                  <a:moveTo>
                    <a:pt x="256518" y="0"/>
                  </a:moveTo>
                  <a:lnTo>
                    <a:pt x="0" y="152445"/>
                  </a:lnTo>
                  <a:lnTo>
                    <a:pt x="222011" y="283818"/>
                  </a:lnTo>
                  <a:lnTo>
                    <a:pt x="478473" y="131260"/>
                  </a:lnTo>
                  <a:lnTo>
                    <a:pt x="256518" y="0"/>
                  </a:lnTo>
                  <a:close/>
                </a:path>
              </a:pathLst>
            </a:custGeom>
            <a:solidFill>
              <a:srgbClr val="CECE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1119284" y="1568624"/>
              <a:ext cx="478790" cy="283845"/>
            </a:xfrm>
            <a:custGeom>
              <a:avLst/>
              <a:gdLst/>
              <a:ahLst/>
              <a:cxnLst/>
              <a:rect l="l" t="t" r="r" b="b"/>
              <a:pathLst>
                <a:path w="478790" h="283844">
                  <a:moveTo>
                    <a:pt x="478473" y="131260"/>
                  </a:moveTo>
                  <a:lnTo>
                    <a:pt x="222011" y="283818"/>
                  </a:lnTo>
                  <a:lnTo>
                    <a:pt x="0" y="152445"/>
                  </a:lnTo>
                  <a:lnTo>
                    <a:pt x="256518" y="0"/>
                  </a:lnTo>
                  <a:lnTo>
                    <a:pt x="478473" y="131260"/>
                  </a:lnTo>
                  <a:close/>
                </a:path>
              </a:pathLst>
            </a:custGeom>
            <a:ln w="83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1341296" y="1699884"/>
              <a:ext cx="273050" cy="159385"/>
            </a:xfrm>
            <a:custGeom>
              <a:avLst/>
              <a:gdLst/>
              <a:ahLst/>
              <a:cxnLst/>
              <a:rect l="l" t="t" r="r" b="b"/>
              <a:pathLst>
                <a:path w="273050" h="159385">
                  <a:moveTo>
                    <a:pt x="256462" y="0"/>
                  </a:moveTo>
                  <a:lnTo>
                    <a:pt x="0" y="152557"/>
                  </a:lnTo>
                  <a:lnTo>
                    <a:pt x="15857" y="159171"/>
                  </a:lnTo>
                  <a:lnTo>
                    <a:pt x="272600" y="9191"/>
                  </a:lnTo>
                  <a:lnTo>
                    <a:pt x="256462" y="0"/>
                  </a:lnTo>
                  <a:close/>
                </a:path>
              </a:pathLst>
            </a:custGeom>
            <a:solidFill>
              <a:srgbClr val="CECE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1341296" y="1699884"/>
              <a:ext cx="273050" cy="159385"/>
            </a:xfrm>
            <a:custGeom>
              <a:avLst/>
              <a:gdLst/>
              <a:ahLst/>
              <a:cxnLst/>
              <a:rect l="l" t="t" r="r" b="b"/>
              <a:pathLst>
                <a:path w="273050" h="159385">
                  <a:moveTo>
                    <a:pt x="256462" y="0"/>
                  </a:moveTo>
                  <a:lnTo>
                    <a:pt x="0" y="152557"/>
                  </a:lnTo>
                  <a:lnTo>
                    <a:pt x="15857" y="159171"/>
                  </a:lnTo>
                  <a:lnTo>
                    <a:pt x="272600" y="9191"/>
                  </a:lnTo>
                  <a:lnTo>
                    <a:pt x="256462" y="0"/>
                  </a:lnTo>
                  <a:close/>
                </a:path>
              </a:pathLst>
            </a:custGeom>
            <a:ln w="83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1475937" y="1757275"/>
              <a:ext cx="149860" cy="627380"/>
            </a:xfrm>
            <a:custGeom>
              <a:avLst/>
              <a:gdLst/>
              <a:ahLst/>
              <a:cxnLst/>
              <a:rect l="l" t="t" r="r" b="b"/>
              <a:pathLst>
                <a:path w="149860" h="627380">
                  <a:moveTo>
                    <a:pt x="149726" y="0"/>
                  </a:moveTo>
                  <a:lnTo>
                    <a:pt x="0" y="81491"/>
                  </a:lnTo>
                  <a:lnTo>
                    <a:pt x="0" y="627157"/>
                  </a:lnTo>
                  <a:lnTo>
                    <a:pt x="149726" y="545329"/>
                  </a:lnTo>
                  <a:lnTo>
                    <a:pt x="149726" y="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1475937" y="1757275"/>
              <a:ext cx="149860" cy="627380"/>
            </a:xfrm>
            <a:custGeom>
              <a:avLst/>
              <a:gdLst/>
              <a:ahLst/>
              <a:cxnLst/>
              <a:rect l="l" t="t" r="r" b="b"/>
              <a:pathLst>
                <a:path w="149860" h="627380">
                  <a:moveTo>
                    <a:pt x="149726" y="545329"/>
                  </a:moveTo>
                  <a:lnTo>
                    <a:pt x="149726" y="0"/>
                  </a:lnTo>
                  <a:lnTo>
                    <a:pt x="0" y="81491"/>
                  </a:lnTo>
                  <a:lnTo>
                    <a:pt x="0" y="627157"/>
                  </a:lnTo>
                  <a:lnTo>
                    <a:pt x="149726" y="545329"/>
                  </a:lnTo>
                  <a:close/>
                </a:path>
              </a:pathLst>
            </a:custGeom>
            <a:ln w="41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1461480" y="1831256"/>
              <a:ext cx="14604" cy="553720"/>
            </a:xfrm>
            <a:custGeom>
              <a:avLst/>
              <a:gdLst/>
              <a:ahLst/>
              <a:cxnLst/>
              <a:rect l="l" t="t" r="r" b="b"/>
              <a:pathLst>
                <a:path w="14605" h="553719">
                  <a:moveTo>
                    <a:pt x="0" y="0"/>
                  </a:moveTo>
                  <a:lnTo>
                    <a:pt x="0" y="548804"/>
                  </a:lnTo>
                  <a:lnTo>
                    <a:pt x="14457" y="553176"/>
                  </a:lnTo>
                  <a:lnTo>
                    <a:pt x="14457" y="7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1461480" y="1831256"/>
              <a:ext cx="14604" cy="553720"/>
            </a:xfrm>
            <a:custGeom>
              <a:avLst/>
              <a:gdLst/>
              <a:ahLst/>
              <a:cxnLst/>
              <a:rect l="l" t="t" r="r" b="b"/>
              <a:pathLst>
                <a:path w="14605" h="553719">
                  <a:moveTo>
                    <a:pt x="0" y="548804"/>
                  </a:moveTo>
                  <a:lnTo>
                    <a:pt x="0" y="0"/>
                  </a:lnTo>
                  <a:lnTo>
                    <a:pt x="14457" y="7510"/>
                  </a:lnTo>
                  <a:lnTo>
                    <a:pt x="14457" y="553176"/>
                  </a:lnTo>
                  <a:lnTo>
                    <a:pt x="0" y="548804"/>
                  </a:lnTo>
                  <a:close/>
                </a:path>
              </a:pathLst>
            </a:custGeom>
            <a:ln w="41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1441420" y="1831256"/>
              <a:ext cx="20320" cy="549275"/>
            </a:xfrm>
            <a:custGeom>
              <a:avLst/>
              <a:gdLst/>
              <a:ahLst/>
              <a:cxnLst/>
              <a:rect l="l" t="t" r="r" b="b"/>
              <a:pathLst>
                <a:path w="20319" h="549275">
                  <a:moveTo>
                    <a:pt x="20060" y="0"/>
                  </a:moveTo>
                  <a:lnTo>
                    <a:pt x="0" y="14235"/>
                  </a:lnTo>
                  <a:lnTo>
                    <a:pt x="0" y="542079"/>
                  </a:lnTo>
                  <a:lnTo>
                    <a:pt x="20060" y="548804"/>
                  </a:lnTo>
                  <a:lnTo>
                    <a:pt x="20060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1441420" y="1831256"/>
              <a:ext cx="20320" cy="549275"/>
            </a:xfrm>
            <a:custGeom>
              <a:avLst/>
              <a:gdLst/>
              <a:ahLst/>
              <a:cxnLst/>
              <a:rect l="l" t="t" r="r" b="b"/>
              <a:pathLst>
                <a:path w="20319" h="549275">
                  <a:moveTo>
                    <a:pt x="20060" y="548804"/>
                  </a:moveTo>
                  <a:lnTo>
                    <a:pt x="20060" y="0"/>
                  </a:lnTo>
                  <a:lnTo>
                    <a:pt x="0" y="14235"/>
                  </a:lnTo>
                  <a:lnTo>
                    <a:pt x="0" y="542079"/>
                  </a:lnTo>
                  <a:lnTo>
                    <a:pt x="20060" y="548804"/>
                  </a:lnTo>
                  <a:close/>
                </a:path>
              </a:pathLst>
            </a:custGeom>
            <a:ln w="41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1461480" y="1747747"/>
              <a:ext cx="164465" cy="91440"/>
            </a:xfrm>
            <a:custGeom>
              <a:avLst/>
              <a:gdLst/>
              <a:ahLst/>
              <a:cxnLst/>
              <a:rect l="l" t="t" r="r" b="b"/>
              <a:pathLst>
                <a:path w="164464" h="91439">
                  <a:moveTo>
                    <a:pt x="148269" y="0"/>
                  </a:moveTo>
                  <a:lnTo>
                    <a:pt x="0" y="83508"/>
                  </a:lnTo>
                  <a:lnTo>
                    <a:pt x="14457" y="91019"/>
                  </a:lnTo>
                  <a:lnTo>
                    <a:pt x="164183" y="9527"/>
                  </a:lnTo>
                  <a:lnTo>
                    <a:pt x="148269" y="0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1341296" y="1747747"/>
              <a:ext cx="284480" cy="480695"/>
            </a:xfrm>
            <a:custGeom>
              <a:avLst/>
              <a:gdLst/>
              <a:ahLst/>
              <a:cxnLst/>
              <a:rect l="l" t="t" r="r" b="b"/>
              <a:pathLst>
                <a:path w="284480" h="480694">
                  <a:moveTo>
                    <a:pt x="268453" y="0"/>
                  </a:moveTo>
                  <a:lnTo>
                    <a:pt x="284367" y="9527"/>
                  </a:lnTo>
                  <a:lnTo>
                    <a:pt x="134641" y="91019"/>
                  </a:lnTo>
                  <a:lnTo>
                    <a:pt x="120184" y="83508"/>
                  </a:lnTo>
                  <a:lnTo>
                    <a:pt x="268453" y="0"/>
                  </a:lnTo>
                  <a:close/>
                </a:path>
                <a:path w="284480" h="480694">
                  <a:moveTo>
                    <a:pt x="0" y="468322"/>
                  </a:moveTo>
                  <a:lnTo>
                    <a:pt x="13358" y="480092"/>
                  </a:lnTo>
                  <a:lnTo>
                    <a:pt x="35030" y="470550"/>
                  </a:lnTo>
                  <a:lnTo>
                    <a:pt x="68161" y="450499"/>
                  </a:lnTo>
                  <a:lnTo>
                    <a:pt x="92332" y="419379"/>
                  </a:lnTo>
                  <a:lnTo>
                    <a:pt x="99892" y="404550"/>
                  </a:lnTo>
                  <a:lnTo>
                    <a:pt x="102701" y="398264"/>
                  </a:lnTo>
                </a:path>
              </a:pathLst>
            </a:custGeom>
            <a:ln w="41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1521326" y="2132673"/>
              <a:ext cx="68580" cy="55244"/>
            </a:xfrm>
            <a:custGeom>
              <a:avLst/>
              <a:gdLst/>
              <a:ahLst/>
              <a:cxnLst/>
              <a:rect l="l" t="t" r="r" b="b"/>
              <a:pathLst>
                <a:path w="68580" h="55244">
                  <a:moveTo>
                    <a:pt x="68138" y="0"/>
                  </a:moveTo>
                  <a:lnTo>
                    <a:pt x="0" y="40353"/>
                  </a:lnTo>
                  <a:lnTo>
                    <a:pt x="0" y="54813"/>
                  </a:lnTo>
                  <a:lnTo>
                    <a:pt x="68138" y="14123"/>
                  </a:lnTo>
                  <a:lnTo>
                    <a:pt x="68138" y="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1521326" y="2132673"/>
              <a:ext cx="68580" cy="55244"/>
            </a:xfrm>
            <a:custGeom>
              <a:avLst/>
              <a:gdLst/>
              <a:ahLst/>
              <a:cxnLst/>
              <a:rect l="l" t="t" r="r" b="b"/>
              <a:pathLst>
                <a:path w="68580" h="55244">
                  <a:moveTo>
                    <a:pt x="68138" y="14123"/>
                  </a:moveTo>
                  <a:lnTo>
                    <a:pt x="68138" y="0"/>
                  </a:lnTo>
                  <a:lnTo>
                    <a:pt x="0" y="40353"/>
                  </a:lnTo>
                  <a:lnTo>
                    <a:pt x="0" y="54813"/>
                  </a:lnTo>
                  <a:lnTo>
                    <a:pt x="68138" y="14123"/>
                  </a:lnTo>
                  <a:close/>
                </a:path>
              </a:pathLst>
            </a:custGeom>
            <a:ln w="41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/>
            <p:cNvSpPr/>
            <p:nvPr/>
          </p:nvSpPr>
          <p:spPr>
            <a:xfrm>
              <a:off x="1521326" y="2162938"/>
              <a:ext cx="68580" cy="55244"/>
            </a:xfrm>
            <a:custGeom>
              <a:avLst/>
              <a:gdLst/>
              <a:ahLst/>
              <a:cxnLst/>
              <a:rect l="l" t="t" r="r" b="b"/>
              <a:pathLst>
                <a:path w="68580" h="55244">
                  <a:moveTo>
                    <a:pt x="68138" y="0"/>
                  </a:moveTo>
                  <a:lnTo>
                    <a:pt x="0" y="40353"/>
                  </a:lnTo>
                  <a:lnTo>
                    <a:pt x="0" y="54813"/>
                  </a:lnTo>
                  <a:lnTo>
                    <a:pt x="68138" y="14235"/>
                  </a:lnTo>
                  <a:lnTo>
                    <a:pt x="68138" y="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1521326" y="2162938"/>
              <a:ext cx="68580" cy="55244"/>
            </a:xfrm>
            <a:custGeom>
              <a:avLst/>
              <a:gdLst/>
              <a:ahLst/>
              <a:cxnLst/>
              <a:rect l="l" t="t" r="r" b="b"/>
              <a:pathLst>
                <a:path w="68580" h="55244">
                  <a:moveTo>
                    <a:pt x="68138" y="14235"/>
                  </a:moveTo>
                  <a:lnTo>
                    <a:pt x="68138" y="0"/>
                  </a:lnTo>
                  <a:lnTo>
                    <a:pt x="0" y="40353"/>
                  </a:lnTo>
                  <a:lnTo>
                    <a:pt x="0" y="54813"/>
                  </a:lnTo>
                  <a:lnTo>
                    <a:pt x="68138" y="14235"/>
                  </a:lnTo>
                  <a:close/>
                </a:path>
              </a:pathLst>
            </a:custGeom>
            <a:ln w="41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1521326" y="2193315"/>
              <a:ext cx="68580" cy="55244"/>
            </a:xfrm>
            <a:custGeom>
              <a:avLst/>
              <a:gdLst/>
              <a:ahLst/>
              <a:cxnLst/>
              <a:rect l="l" t="t" r="r" b="b"/>
              <a:pathLst>
                <a:path w="68580" h="55244">
                  <a:moveTo>
                    <a:pt x="68138" y="0"/>
                  </a:moveTo>
                  <a:lnTo>
                    <a:pt x="0" y="40353"/>
                  </a:lnTo>
                  <a:lnTo>
                    <a:pt x="0" y="54813"/>
                  </a:lnTo>
                  <a:lnTo>
                    <a:pt x="68138" y="14123"/>
                  </a:lnTo>
                  <a:lnTo>
                    <a:pt x="68138" y="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1521326" y="2193315"/>
              <a:ext cx="68580" cy="55244"/>
            </a:xfrm>
            <a:custGeom>
              <a:avLst/>
              <a:gdLst/>
              <a:ahLst/>
              <a:cxnLst/>
              <a:rect l="l" t="t" r="r" b="b"/>
              <a:pathLst>
                <a:path w="68580" h="55244">
                  <a:moveTo>
                    <a:pt x="68138" y="14123"/>
                  </a:moveTo>
                  <a:lnTo>
                    <a:pt x="68138" y="0"/>
                  </a:lnTo>
                  <a:lnTo>
                    <a:pt x="0" y="40353"/>
                  </a:lnTo>
                  <a:lnTo>
                    <a:pt x="0" y="54813"/>
                  </a:lnTo>
                  <a:lnTo>
                    <a:pt x="68138" y="14123"/>
                  </a:lnTo>
                  <a:close/>
                </a:path>
              </a:pathLst>
            </a:custGeom>
            <a:ln w="41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1521326" y="2223580"/>
              <a:ext cx="68580" cy="54610"/>
            </a:xfrm>
            <a:custGeom>
              <a:avLst/>
              <a:gdLst/>
              <a:ahLst/>
              <a:cxnLst/>
              <a:rect l="l" t="t" r="r" b="b"/>
              <a:pathLst>
                <a:path w="68580" h="54610">
                  <a:moveTo>
                    <a:pt x="68138" y="0"/>
                  </a:moveTo>
                  <a:lnTo>
                    <a:pt x="0" y="40353"/>
                  </a:lnTo>
                  <a:lnTo>
                    <a:pt x="0" y="54589"/>
                  </a:lnTo>
                  <a:lnTo>
                    <a:pt x="68138" y="14235"/>
                  </a:lnTo>
                  <a:lnTo>
                    <a:pt x="68138" y="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/>
            <p:cNvSpPr/>
            <p:nvPr/>
          </p:nvSpPr>
          <p:spPr>
            <a:xfrm>
              <a:off x="1521326" y="2223580"/>
              <a:ext cx="68580" cy="54610"/>
            </a:xfrm>
            <a:custGeom>
              <a:avLst/>
              <a:gdLst/>
              <a:ahLst/>
              <a:cxnLst/>
              <a:rect l="l" t="t" r="r" b="b"/>
              <a:pathLst>
                <a:path w="68580" h="54610">
                  <a:moveTo>
                    <a:pt x="68138" y="14235"/>
                  </a:moveTo>
                  <a:lnTo>
                    <a:pt x="68138" y="0"/>
                  </a:lnTo>
                  <a:lnTo>
                    <a:pt x="0" y="40353"/>
                  </a:lnTo>
                  <a:lnTo>
                    <a:pt x="0" y="54589"/>
                  </a:lnTo>
                  <a:lnTo>
                    <a:pt x="68138" y="14235"/>
                  </a:lnTo>
                  <a:close/>
                </a:path>
              </a:pathLst>
            </a:custGeom>
            <a:ln w="41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/>
            <p:cNvSpPr/>
            <p:nvPr/>
          </p:nvSpPr>
          <p:spPr>
            <a:xfrm>
              <a:off x="1521326" y="2253957"/>
              <a:ext cx="68580" cy="54610"/>
            </a:xfrm>
            <a:custGeom>
              <a:avLst/>
              <a:gdLst/>
              <a:ahLst/>
              <a:cxnLst/>
              <a:rect l="l" t="t" r="r" b="b"/>
              <a:pathLst>
                <a:path w="68580" h="54610">
                  <a:moveTo>
                    <a:pt x="68138" y="0"/>
                  </a:moveTo>
                  <a:lnTo>
                    <a:pt x="0" y="40353"/>
                  </a:lnTo>
                  <a:lnTo>
                    <a:pt x="0" y="54589"/>
                  </a:lnTo>
                  <a:lnTo>
                    <a:pt x="68138" y="14235"/>
                  </a:lnTo>
                  <a:lnTo>
                    <a:pt x="68138" y="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/>
            <p:cNvSpPr/>
            <p:nvPr/>
          </p:nvSpPr>
          <p:spPr>
            <a:xfrm>
              <a:off x="1521326" y="2253957"/>
              <a:ext cx="68580" cy="54610"/>
            </a:xfrm>
            <a:custGeom>
              <a:avLst/>
              <a:gdLst/>
              <a:ahLst/>
              <a:cxnLst/>
              <a:rect l="l" t="t" r="r" b="b"/>
              <a:pathLst>
                <a:path w="68580" h="54610">
                  <a:moveTo>
                    <a:pt x="68138" y="14235"/>
                  </a:moveTo>
                  <a:lnTo>
                    <a:pt x="68138" y="0"/>
                  </a:lnTo>
                  <a:lnTo>
                    <a:pt x="0" y="40353"/>
                  </a:lnTo>
                  <a:lnTo>
                    <a:pt x="0" y="54589"/>
                  </a:lnTo>
                  <a:lnTo>
                    <a:pt x="68138" y="14235"/>
                  </a:lnTo>
                  <a:close/>
                </a:path>
              </a:pathLst>
            </a:custGeom>
            <a:ln w="41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/>
            <p:cNvSpPr/>
            <p:nvPr/>
          </p:nvSpPr>
          <p:spPr>
            <a:xfrm>
              <a:off x="1521326" y="2284334"/>
              <a:ext cx="68580" cy="54610"/>
            </a:xfrm>
            <a:custGeom>
              <a:avLst/>
              <a:gdLst/>
              <a:ahLst/>
              <a:cxnLst/>
              <a:rect l="l" t="t" r="r" b="b"/>
              <a:pathLst>
                <a:path w="68580" h="54610">
                  <a:moveTo>
                    <a:pt x="68138" y="0"/>
                  </a:moveTo>
                  <a:lnTo>
                    <a:pt x="0" y="40353"/>
                  </a:lnTo>
                  <a:lnTo>
                    <a:pt x="0" y="54476"/>
                  </a:lnTo>
                  <a:lnTo>
                    <a:pt x="68138" y="14123"/>
                  </a:lnTo>
                  <a:lnTo>
                    <a:pt x="68138" y="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/>
            <p:cNvSpPr/>
            <p:nvPr/>
          </p:nvSpPr>
          <p:spPr>
            <a:xfrm>
              <a:off x="1521326" y="2284334"/>
              <a:ext cx="68580" cy="54610"/>
            </a:xfrm>
            <a:custGeom>
              <a:avLst/>
              <a:gdLst/>
              <a:ahLst/>
              <a:cxnLst/>
              <a:rect l="l" t="t" r="r" b="b"/>
              <a:pathLst>
                <a:path w="68580" h="54610">
                  <a:moveTo>
                    <a:pt x="68138" y="14123"/>
                  </a:moveTo>
                  <a:lnTo>
                    <a:pt x="68138" y="0"/>
                  </a:lnTo>
                  <a:lnTo>
                    <a:pt x="0" y="40353"/>
                  </a:lnTo>
                  <a:lnTo>
                    <a:pt x="0" y="54476"/>
                  </a:lnTo>
                  <a:lnTo>
                    <a:pt x="68138" y="14123"/>
                  </a:lnTo>
                  <a:close/>
                </a:path>
              </a:pathLst>
            </a:custGeom>
            <a:ln w="41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/>
            <p:cNvSpPr/>
            <p:nvPr/>
          </p:nvSpPr>
          <p:spPr>
            <a:xfrm>
              <a:off x="1480084" y="1943125"/>
              <a:ext cx="138430" cy="212725"/>
            </a:xfrm>
            <a:custGeom>
              <a:avLst/>
              <a:gdLst/>
              <a:ahLst/>
              <a:cxnLst/>
              <a:rect l="l" t="t" r="r" b="b"/>
              <a:pathLst>
                <a:path w="138430" h="212725">
                  <a:moveTo>
                    <a:pt x="138070" y="0"/>
                  </a:moveTo>
                  <a:lnTo>
                    <a:pt x="0" y="78464"/>
                  </a:lnTo>
                  <a:lnTo>
                    <a:pt x="0" y="212303"/>
                  </a:lnTo>
                  <a:lnTo>
                    <a:pt x="138070" y="134735"/>
                  </a:lnTo>
                  <a:lnTo>
                    <a:pt x="138070" y="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/>
            <p:cNvSpPr/>
            <p:nvPr/>
          </p:nvSpPr>
          <p:spPr>
            <a:xfrm>
              <a:off x="1119284" y="1747747"/>
              <a:ext cx="506730" cy="641350"/>
            </a:xfrm>
            <a:custGeom>
              <a:avLst/>
              <a:gdLst/>
              <a:ahLst/>
              <a:cxnLst/>
              <a:rect l="l" t="t" r="r" b="b"/>
              <a:pathLst>
                <a:path w="506730" h="641350">
                  <a:moveTo>
                    <a:pt x="498870" y="330112"/>
                  </a:moveTo>
                  <a:lnTo>
                    <a:pt x="498870" y="195377"/>
                  </a:lnTo>
                  <a:lnTo>
                    <a:pt x="360799" y="273841"/>
                  </a:lnTo>
                  <a:lnTo>
                    <a:pt x="360799" y="407680"/>
                  </a:lnTo>
                  <a:lnTo>
                    <a:pt x="498870" y="330112"/>
                  </a:lnTo>
                  <a:close/>
                </a:path>
                <a:path w="506730" h="641350">
                  <a:moveTo>
                    <a:pt x="0" y="0"/>
                  </a:moveTo>
                  <a:lnTo>
                    <a:pt x="0" y="0"/>
                  </a:lnTo>
                  <a:lnTo>
                    <a:pt x="217842" y="125543"/>
                  </a:lnTo>
                </a:path>
                <a:path w="506730" h="641350">
                  <a:moveTo>
                    <a:pt x="323032" y="410258"/>
                  </a:moveTo>
                  <a:lnTo>
                    <a:pt x="359118" y="428529"/>
                  </a:lnTo>
                  <a:lnTo>
                    <a:pt x="506379" y="341994"/>
                  </a:lnTo>
                </a:path>
                <a:path w="506730" h="641350">
                  <a:moveTo>
                    <a:pt x="362480" y="302537"/>
                  </a:moveTo>
                  <a:lnTo>
                    <a:pt x="362480" y="302537"/>
                  </a:lnTo>
                  <a:lnTo>
                    <a:pt x="497189" y="229901"/>
                  </a:lnTo>
                </a:path>
                <a:path w="506730" h="641350">
                  <a:moveTo>
                    <a:pt x="380075" y="277204"/>
                  </a:moveTo>
                  <a:lnTo>
                    <a:pt x="380075" y="277204"/>
                  </a:lnTo>
                  <a:lnTo>
                    <a:pt x="481836" y="224072"/>
                  </a:lnTo>
                </a:path>
                <a:path w="506730" h="641350">
                  <a:moveTo>
                    <a:pt x="362480" y="340312"/>
                  </a:moveTo>
                  <a:lnTo>
                    <a:pt x="362480" y="340312"/>
                  </a:lnTo>
                  <a:lnTo>
                    <a:pt x="497189" y="266107"/>
                  </a:lnTo>
                </a:path>
                <a:path w="506730" h="641350">
                  <a:moveTo>
                    <a:pt x="362480" y="376518"/>
                  </a:moveTo>
                  <a:lnTo>
                    <a:pt x="362480" y="376518"/>
                  </a:lnTo>
                  <a:lnTo>
                    <a:pt x="498870" y="300856"/>
                  </a:lnTo>
                </a:path>
                <a:path w="506730" h="641350">
                  <a:moveTo>
                    <a:pt x="321351" y="99426"/>
                  </a:moveTo>
                  <a:lnTo>
                    <a:pt x="321351" y="99426"/>
                  </a:lnTo>
                  <a:lnTo>
                    <a:pt x="285163" y="118818"/>
                  </a:lnTo>
                </a:path>
                <a:path w="506730" h="641350">
                  <a:moveTo>
                    <a:pt x="281834" y="134174"/>
                  </a:moveTo>
                  <a:lnTo>
                    <a:pt x="286833" y="131372"/>
                  </a:lnTo>
                  <a:lnTo>
                    <a:pt x="296023" y="123862"/>
                  </a:lnTo>
                  <a:lnTo>
                    <a:pt x="301850" y="118033"/>
                  </a:lnTo>
                  <a:lnTo>
                    <a:pt x="302747" y="109626"/>
                  </a:lnTo>
                </a:path>
                <a:path w="506730" h="641350">
                  <a:moveTo>
                    <a:pt x="282664" y="163430"/>
                  </a:moveTo>
                  <a:lnTo>
                    <a:pt x="291922" y="156482"/>
                  </a:lnTo>
                  <a:lnTo>
                    <a:pt x="297264" y="151983"/>
                  </a:lnTo>
                  <a:lnTo>
                    <a:pt x="300718" y="147967"/>
                  </a:lnTo>
                  <a:lnTo>
                    <a:pt x="304316" y="142469"/>
                  </a:lnTo>
                  <a:lnTo>
                    <a:pt x="311259" y="131939"/>
                  </a:lnTo>
                  <a:lnTo>
                    <a:pt x="317246" y="120359"/>
                  </a:lnTo>
                  <a:lnTo>
                    <a:pt x="321447" y="111006"/>
                  </a:lnTo>
                  <a:lnTo>
                    <a:pt x="323032" y="107160"/>
                  </a:lnTo>
                </a:path>
                <a:path w="506730" h="641350">
                  <a:moveTo>
                    <a:pt x="282664" y="197843"/>
                  </a:moveTo>
                  <a:lnTo>
                    <a:pt x="291922" y="190518"/>
                  </a:lnTo>
                  <a:lnTo>
                    <a:pt x="297264" y="185905"/>
                  </a:lnTo>
                  <a:lnTo>
                    <a:pt x="321447" y="144742"/>
                  </a:lnTo>
                  <a:lnTo>
                    <a:pt x="323032" y="140900"/>
                  </a:lnTo>
                </a:path>
                <a:path w="506730" h="641350">
                  <a:moveTo>
                    <a:pt x="282664" y="232367"/>
                  </a:moveTo>
                  <a:lnTo>
                    <a:pt x="291922" y="225030"/>
                  </a:lnTo>
                  <a:lnTo>
                    <a:pt x="297264" y="220331"/>
                  </a:lnTo>
                  <a:lnTo>
                    <a:pt x="300718" y="216242"/>
                  </a:lnTo>
                  <a:lnTo>
                    <a:pt x="304316" y="210733"/>
                  </a:lnTo>
                  <a:lnTo>
                    <a:pt x="311259" y="200139"/>
                  </a:lnTo>
                  <a:lnTo>
                    <a:pt x="317246" y="188525"/>
                  </a:lnTo>
                  <a:lnTo>
                    <a:pt x="321447" y="179160"/>
                  </a:lnTo>
                  <a:lnTo>
                    <a:pt x="323032" y="175312"/>
                  </a:lnTo>
                </a:path>
                <a:path w="506730" h="641350">
                  <a:moveTo>
                    <a:pt x="282664" y="266107"/>
                  </a:moveTo>
                  <a:lnTo>
                    <a:pt x="291922" y="258718"/>
                  </a:lnTo>
                  <a:lnTo>
                    <a:pt x="297264" y="254071"/>
                  </a:lnTo>
                  <a:lnTo>
                    <a:pt x="321447" y="213557"/>
                  </a:lnTo>
                  <a:lnTo>
                    <a:pt x="323032" y="209837"/>
                  </a:lnTo>
                </a:path>
                <a:path w="506730" h="641350">
                  <a:moveTo>
                    <a:pt x="282664" y="300856"/>
                  </a:moveTo>
                  <a:lnTo>
                    <a:pt x="291922" y="293324"/>
                  </a:lnTo>
                  <a:lnTo>
                    <a:pt x="297264" y="288526"/>
                  </a:lnTo>
                  <a:lnTo>
                    <a:pt x="300718" y="284399"/>
                  </a:lnTo>
                  <a:lnTo>
                    <a:pt x="304316" y="278886"/>
                  </a:lnTo>
                  <a:lnTo>
                    <a:pt x="311259" y="268450"/>
                  </a:lnTo>
                  <a:lnTo>
                    <a:pt x="317246" y="256859"/>
                  </a:lnTo>
                  <a:lnTo>
                    <a:pt x="321447" y="247454"/>
                  </a:lnTo>
                  <a:lnTo>
                    <a:pt x="323032" y="243576"/>
                  </a:lnTo>
                </a:path>
                <a:path w="506730" h="641350">
                  <a:moveTo>
                    <a:pt x="282664" y="334483"/>
                  </a:moveTo>
                  <a:lnTo>
                    <a:pt x="291922" y="326966"/>
                  </a:lnTo>
                  <a:lnTo>
                    <a:pt x="297264" y="322265"/>
                  </a:lnTo>
                  <a:lnTo>
                    <a:pt x="321447" y="281758"/>
                  </a:lnTo>
                  <a:lnTo>
                    <a:pt x="323032" y="277989"/>
                  </a:lnTo>
                </a:path>
                <a:path w="506730" h="641350">
                  <a:moveTo>
                    <a:pt x="282664" y="368223"/>
                  </a:moveTo>
                  <a:lnTo>
                    <a:pt x="291922" y="361146"/>
                  </a:lnTo>
                  <a:lnTo>
                    <a:pt x="297264" y="356580"/>
                  </a:lnTo>
                  <a:lnTo>
                    <a:pt x="300718" y="352539"/>
                  </a:lnTo>
                  <a:lnTo>
                    <a:pt x="304316" y="347038"/>
                  </a:lnTo>
                  <a:lnTo>
                    <a:pt x="311259" y="336603"/>
                  </a:lnTo>
                  <a:lnTo>
                    <a:pt x="317246" y="325012"/>
                  </a:lnTo>
                  <a:lnTo>
                    <a:pt x="321447" y="315606"/>
                  </a:lnTo>
                  <a:lnTo>
                    <a:pt x="323032" y="311729"/>
                  </a:lnTo>
                </a:path>
                <a:path w="506730" h="641350">
                  <a:moveTo>
                    <a:pt x="282664" y="402636"/>
                  </a:moveTo>
                  <a:lnTo>
                    <a:pt x="291922" y="395118"/>
                  </a:lnTo>
                  <a:lnTo>
                    <a:pt x="297264" y="390418"/>
                  </a:lnTo>
                  <a:lnTo>
                    <a:pt x="321447" y="349248"/>
                  </a:lnTo>
                  <a:lnTo>
                    <a:pt x="323032" y="345356"/>
                  </a:lnTo>
                </a:path>
                <a:path w="506730" h="641350">
                  <a:moveTo>
                    <a:pt x="282664" y="436375"/>
                  </a:moveTo>
                  <a:lnTo>
                    <a:pt x="291922" y="429298"/>
                  </a:lnTo>
                  <a:lnTo>
                    <a:pt x="297264" y="424732"/>
                  </a:lnTo>
                  <a:lnTo>
                    <a:pt x="300718" y="420691"/>
                  </a:lnTo>
                  <a:lnTo>
                    <a:pt x="304316" y="415190"/>
                  </a:lnTo>
                  <a:lnTo>
                    <a:pt x="311259" y="404755"/>
                  </a:lnTo>
                  <a:lnTo>
                    <a:pt x="317246" y="393164"/>
                  </a:lnTo>
                  <a:lnTo>
                    <a:pt x="321447" y="383759"/>
                  </a:lnTo>
                  <a:lnTo>
                    <a:pt x="323032" y="379881"/>
                  </a:lnTo>
                </a:path>
                <a:path w="506730" h="641350">
                  <a:moveTo>
                    <a:pt x="282664" y="470900"/>
                  </a:moveTo>
                  <a:lnTo>
                    <a:pt x="291922" y="463381"/>
                  </a:lnTo>
                  <a:lnTo>
                    <a:pt x="297264" y="458668"/>
                  </a:lnTo>
                  <a:lnTo>
                    <a:pt x="321447" y="418157"/>
                  </a:lnTo>
                  <a:lnTo>
                    <a:pt x="323032" y="414405"/>
                  </a:lnTo>
                </a:path>
                <a:path w="506730" h="641350">
                  <a:moveTo>
                    <a:pt x="282664" y="504528"/>
                  </a:moveTo>
                  <a:lnTo>
                    <a:pt x="291922" y="497450"/>
                  </a:lnTo>
                  <a:lnTo>
                    <a:pt x="297264" y="492884"/>
                  </a:lnTo>
                  <a:lnTo>
                    <a:pt x="300718" y="488843"/>
                  </a:lnTo>
                  <a:lnTo>
                    <a:pt x="304316" y="483342"/>
                  </a:lnTo>
                  <a:lnTo>
                    <a:pt x="311259" y="472907"/>
                  </a:lnTo>
                  <a:lnTo>
                    <a:pt x="317246" y="461316"/>
                  </a:lnTo>
                  <a:lnTo>
                    <a:pt x="321447" y="451911"/>
                  </a:lnTo>
                  <a:lnTo>
                    <a:pt x="323032" y="448033"/>
                  </a:lnTo>
                </a:path>
                <a:path w="506730" h="641350">
                  <a:moveTo>
                    <a:pt x="282664" y="539052"/>
                  </a:moveTo>
                  <a:lnTo>
                    <a:pt x="291922" y="531533"/>
                  </a:lnTo>
                  <a:lnTo>
                    <a:pt x="297264" y="526820"/>
                  </a:lnTo>
                  <a:lnTo>
                    <a:pt x="321447" y="485663"/>
                  </a:lnTo>
                  <a:lnTo>
                    <a:pt x="323032" y="481773"/>
                  </a:lnTo>
                </a:path>
                <a:path w="506730" h="641350">
                  <a:moveTo>
                    <a:pt x="282664" y="572680"/>
                  </a:moveTo>
                  <a:lnTo>
                    <a:pt x="291922" y="565667"/>
                  </a:lnTo>
                  <a:lnTo>
                    <a:pt x="297264" y="561134"/>
                  </a:lnTo>
                  <a:lnTo>
                    <a:pt x="300718" y="557106"/>
                  </a:lnTo>
                  <a:lnTo>
                    <a:pt x="304316" y="551607"/>
                  </a:lnTo>
                  <a:lnTo>
                    <a:pt x="311259" y="541107"/>
                  </a:lnTo>
                  <a:lnTo>
                    <a:pt x="317246" y="529482"/>
                  </a:lnTo>
                  <a:lnTo>
                    <a:pt x="321447" y="520065"/>
                  </a:lnTo>
                  <a:lnTo>
                    <a:pt x="323032" y="516185"/>
                  </a:lnTo>
                </a:path>
                <a:path w="506730" h="641350">
                  <a:moveTo>
                    <a:pt x="282664" y="607204"/>
                  </a:moveTo>
                  <a:lnTo>
                    <a:pt x="291922" y="599685"/>
                  </a:lnTo>
                  <a:lnTo>
                    <a:pt x="297264" y="594972"/>
                  </a:lnTo>
                  <a:lnTo>
                    <a:pt x="321447" y="554477"/>
                  </a:lnTo>
                  <a:lnTo>
                    <a:pt x="323032" y="550710"/>
                  </a:lnTo>
                </a:path>
                <a:path w="506730" h="641350">
                  <a:moveTo>
                    <a:pt x="282664" y="640832"/>
                  </a:moveTo>
                  <a:lnTo>
                    <a:pt x="291922" y="633819"/>
                  </a:lnTo>
                  <a:lnTo>
                    <a:pt x="297264" y="629287"/>
                  </a:lnTo>
                  <a:lnTo>
                    <a:pt x="300718" y="625258"/>
                  </a:lnTo>
                  <a:lnTo>
                    <a:pt x="304316" y="619759"/>
                  </a:lnTo>
                  <a:lnTo>
                    <a:pt x="311259" y="609324"/>
                  </a:lnTo>
                  <a:lnTo>
                    <a:pt x="317246" y="597733"/>
                  </a:lnTo>
                  <a:lnTo>
                    <a:pt x="321447" y="588327"/>
                  </a:lnTo>
                  <a:lnTo>
                    <a:pt x="323032" y="584450"/>
                  </a:lnTo>
                </a:path>
                <a:path w="506730" h="641350">
                  <a:moveTo>
                    <a:pt x="390386" y="161749"/>
                  </a:moveTo>
                  <a:lnTo>
                    <a:pt x="391955" y="161749"/>
                  </a:lnTo>
                  <a:lnTo>
                    <a:pt x="393636" y="160068"/>
                  </a:lnTo>
                  <a:lnTo>
                    <a:pt x="393636" y="158386"/>
                  </a:lnTo>
                  <a:lnTo>
                    <a:pt x="393636" y="157489"/>
                  </a:lnTo>
                  <a:lnTo>
                    <a:pt x="391955" y="155920"/>
                  </a:lnTo>
                  <a:lnTo>
                    <a:pt x="390386" y="155920"/>
                  </a:lnTo>
                  <a:lnTo>
                    <a:pt x="387808" y="155920"/>
                  </a:lnTo>
                  <a:lnTo>
                    <a:pt x="386127" y="157489"/>
                  </a:lnTo>
                  <a:lnTo>
                    <a:pt x="386127" y="158386"/>
                  </a:lnTo>
                  <a:lnTo>
                    <a:pt x="386127" y="160068"/>
                  </a:lnTo>
                  <a:lnTo>
                    <a:pt x="387808" y="161749"/>
                  </a:lnTo>
                  <a:lnTo>
                    <a:pt x="390386" y="161749"/>
                  </a:lnTo>
                  <a:close/>
                </a:path>
              </a:pathLst>
            </a:custGeom>
            <a:ln w="41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/>
            <p:cNvSpPr/>
            <p:nvPr/>
          </p:nvSpPr>
          <p:spPr>
            <a:xfrm>
              <a:off x="1495101" y="1787540"/>
              <a:ext cx="114300" cy="137795"/>
            </a:xfrm>
            <a:custGeom>
              <a:avLst/>
              <a:gdLst/>
              <a:ahLst/>
              <a:cxnLst/>
              <a:rect l="l" t="t" r="r" b="b"/>
              <a:pathLst>
                <a:path w="114300" h="137794">
                  <a:moveTo>
                    <a:pt x="113863" y="0"/>
                  </a:moveTo>
                  <a:lnTo>
                    <a:pt x="0" y="62323"/>
                  </a:lnTo>
                  <a:lnTo>
                    <a:pt x="0" y="137201"/>
                  </a:lnTo>
                  <a:lnTo>
                    <a:pt x="113863" y="74877"/>
                  </a:lnTo>
                  <a:lnTo>
                    <a:pt x="113863" y="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/>
            <p:cNvSpPr/>
            <p:nvPr/>
          </p:nvSpPr>
          <p:spPr>
            <a:xfrm>
              <a:off x="1495101" y="1787540"/>
              <a:ext cx="114300" cy="257810"/>
            </a:xfrm>
            <a:custGeom>
              <a:avLst/>
              <a:gdLst/>
              <a:ahLst/>
              <a:cxnLst/>
              <a:rect l="l" t="t" r="r" b="b"/>
              <a:pathLst>
                <a:path w="114300" h="257810">
                  <a:moveTo>
                    <a:pt x="113863" y="74877"/>
                  </a:moveTo>
                  <a:lnTo>
                    <a:pt x="113863" y="0"/>
                  </a:lnTo>
                  <a:lnTo>
                    <a:pt x="0" y="62323"/>
                  </a:lnTo>
                  <a:lnTo>
                    <a:pt x="0" y="137201"/>
                  </a:lnTo>
                  <a:lnTo>
                    <a:pt x="113863" y="74877"/>
                  </a:lnTo>
                  <a:close/>
                </a:path>
                <a:path w="114300" h="257810">
                  <a:moveTo>
                    <a:pt x="108596" y="219589"/>
                  </a:moveTo>
                  <a:lnTo>
                    <a:pt x="108596" y="205353"/>
                  </a:lnTo>
                  <a:lnTo>
                    <a:pt x="41466" y="243240"/>
                  </a:lnTo>
                  <a:lnTo>
                    <a:pt x="41466" y="257476"/>
                  </a:lnTo>
                  <a:lnTo>
                    <a:pt x="108596" y="219589"/>
                  </a:lnTo>
                  <a:close/>
                </a:path>
              </a:pathLst>
            </a:custGeom>
            <a:ln w="41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/>
            <p:cNvSpPr/>
            <p:nvPr/>
          </p:nvSpPr>
          <p:spPr>
            <a:xfrm>
              <a:off x="1537464" y="1905237"/>
              <a:ext cx="43180" cy="52069"/>
            </a:xfrm>
            <a:custGeom>
              <a:avLst/>
              <a:gdLst/>
              <a:ahLst/>
              <a:cxnLst/>
              <a:rect l="l" t="t" r="r" b="b"/>
              <a:pathLst>
                <a:path w="43180" h="52069">
                  <a:moveTo>
                    <a:pt x="42810" y="0"/>
                  </a:moveTo>
                  <a:lnTo>
                    <a:pt x="0" y="23651"/>
                  </a:lnTo>
                  <a:lnTo>
                    <a:pt x="0" y="51562"/>
                  </a:lnTo>
                  <a:lnTo>
                    <a:pt x="42810" y="28695"/>
                  </a:lnTo>
                  <a:lnTo>
                    <a:pt x="42810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/>
            <p:cNvSpPr/>
            <p:nvPr/>
          </p:nvSpPr>
          <p:spPr>
            <a:xfrm>
              <a:off x="1492636" y="1802561"/>
              <a:ext cx="109855" cy="388620"/>
            </a:xfrm>
            <a:custGeom>
              <a:avLst/>
              <a:gdLst/>
              <a:ahLst/>
              <a:cxnLst/>
              <a:rect l="l" t="t" r="r" b="b"/>
              <a:pathLst>
                <a:path w="109855" h="388619">
                  <a:moveTo>
                    <a:pt x="87639" y="131372"/>
                  </a:moveTo>
                  <a:lnTo>
                    <a:pt x="87639" y="102676"/>
                  </a:lnTo>
                  <a:lnTo>
                    <a:pt x="44828" y="126328"/>
                  </a:lnTo>
                  <a:lnTo>
                    <a:pt x="44828" y="154239"/>
                  </a:lnTo>
                  <a:lnTo>
                    <a:pt x="87639" y="131372"/>
                  </a:lnTo>
                  <a:close/>
                </a:path>
                <a:path w="109855" h="388619">
                  <a:moveTo>
                    <a:pt x="47293" y="91019"/>
                  </a:moveTo>
                  <a:lnTo>
                    <a:pt x="48974" y="91019"/>
                  </a:lnTo>
                  <a:lnTo>
                    <a:pt x="50655" y="89337"/>
                  </a:lnTo>
                  <a:lnTo>
                    <a:pt x="50655" y="88553"/>
                  </a:lnTo>
                  <a:lnTo>
                    <a:pt x="50655" y="86871"/>
                  </a:lnTo>
                  <a:lnTo>
                    <a:pt x="48974" y="85190"/>
                  </a:lnTo>
                  <a:lnTo>
                    <a:pt x="47293" y="85190"/>
                  </a:lnTo>
                  <a:lnTo>
                    <a:pt x="44828" y="85190"/>
                  </a:lnTo>
                  <a:lnTo>
                    <a:pt x="42810" y="86871"/>
                  </a:lnTo>
                  <a:lnTo>
                    <a:pt x="42810" y="88553"/>
                  </a:lnTo>
                  <a:lnTo>
                    <a:pt x="42810" y="89337"/>
                  </a:lnTo>
                  <a:lnTo>
                    <a:pt x="44828" y="91019"/>
                  </a:lnTo>
                  <a:lnTo>
                    <a:pt x="47293" y="91019"/>
                  </a:lnTo>
                  <a:close/>
                </a:path>
                <a:path w="109855" h="388619">
                  <a:moveTo>
                    <a:pt x="59845" y="85190"/>
                  </a:moveTo>
                  <a:lnTo>
                    <a:pt x="61526" y="85190"/>
                  </a:lnTo>
                  <a:lnTo>
                    <a:pt x="63207" y="84405"/>
                  </a:lnTo>
                  <a:lnTo>
                    <a:pt x="63207" y="82724"/>
                  </a:lnTo>
                  <a:lnTo>
                    <a:pt x="63207" y="81042"/>
                  </a:lnTo>
                  <a:lnTo>
                    <a:pt x="61526" y="79361"/>
                  </a:lnTo>
                  <a:lnTo>
                    <a:pt x="59845" y="79361"/>
                  </a:lnTo>
                  <a:lnTo>
                    <a:pt x="57268" y="79361"/>
                  </a:lnTo>
                  <a:lnTo>
                    <a:pt x="55699" y="81042"/>
                  </a:lnTo>
                  <a:lnTo>
                    <a:pt x="55699" y="82724"/>
                  </a:lnTo>
                  <a:lnTo>
                    <a:pt x="55699" y="84405"/>
                  </a:lnTo>
                  <a:lnTo>
                    <a:pt x="57268" y="85190"/>
                  </a:lnTo>
                  <a:lnTo>
                    <a:pt x="59845" y="85190"/>
                  </a:lnTo>
                  <a:close/>
                </a:path>
                <a:path w="109855" h="388619">
                  <a:moveTo>
                    <a:pt x="71500" y="79361"/>
                  </a:moveTo>
                  <a:lnTo>
                    <a:pt x="73966" y="79361"/>
                  </a:lnTo>
                  <a:lnTo>
                    <a:pt x="75647" y="78240"/>
                  </a:lnTo>
                  <a:lnTo>
                    <a:pt x="75647" y="76559"/>
                  </a:lnTo>
                  <a:lnTo>
                    <a:pt x="75647" y="74877"/>
                  </a:lnTo>
                  <a:lnTo>
                    <a:pt x="73966" y="74093"/>
                  </a:lnTo>
                  <a:lnTo>
                    <a:pt x="71500" y="74093"/>
                  </a:lnTo>
                  <a:lnTo>
                    <a:pt x="69819" y="74093"/>
                  </a:lnTo>
                  <a:lnTo>
                    <a:pt x="68138" y="74877"/>
                  </a:lnTo>
                  <a:lnTo>
                    <a:pt x="68138" y="76559"/>
                  </a:lnTo>
                  <a:lnTo>
                    <a:pt x="68138" y="78240"/>
                  </a:lnTo>
                  <a:lnTo>
                    <a:pt x="69819" y="79361"/>
                  </a:lnTo>
                  <a:lnTo>
                    <a:pt x="71500" y="79361"/>
                  </a:lnTo>
                  <a:close/>
                </a:path>
                <a:path w="109855" h="388619">
                  <a:moveTo>
                    <a:pt x="102656" y="60754"/>
                  </a:moveTo>
                  <a:lnTo>
                    <a:pt x="105122" y="60754"/>
                  </a:lnTo>
                  <a:lnTo>
                    <a:pt x="106803" y="59072"/>
                  </a:lnTo>
                  <a:lnTo>
                    <a:pt x="106803" y="57391"/>
                  </a:lnTo>
                  <a:lnTo>
                    <a:pt x="106803" y="56494"/>
                  </a:lnTo>
                  <a:lnTo>
                    <a:pt x="105122" y="54813"/>
                  </a:lnTo>
                  <a:lnTo>
                    <a:pt x="102656" y="54813"/>
                  </a:lnTo>
                  <a:lnTo>
                    <a:pt x="100975" y="54813"/>
                  </a:lnTo>
                  <a:lnTo>
                    <a:pt x="99294" y="56494"/>
                  </a:lnTo>
                  <a:lnTo>
                    <a:pt x="99294" y="57391"/>
                  </a:lnTo>
                  <a:lnTo>
                    <a:pt x="99294" y="59072"/>
                  </a:lnTo>
                  <a:lnTo>
                    <a:pt x="100975" y="60754"/>
                  </a:lnTo>
                  <a:lnTo>
                    <a:pt x="102656" y="60754"/>
                  </a:lnTo>
                  <a:close/>
                </a:path>
                <a:path w="109855" h="388619">
                  <a:moveTo>
                    <a:pt x="33621" y="48199"/>
                  </a:moveTo>
                  <a:lnTo>
                    <a:pt x="33621" y="42931"/>
                  </a:lnTo>
                  <a:lnTo>
                    <a:pt x="11094" y="54813"/>
                  </a:lnTo>
                  <a:lnTo>
                    <a:pt x="11094" y="60754"/>
                  </a:lnTo>
                  <a:lnTo>
                    <a:pt x="33621" y="48199"/>
                  </a:lnTo>
                  <a:close/>
                </a:path>
                <a:path w="109855" h="388619">
                  <a:moveTo>
                    <a:pt x="109380" y="5044"/>
                  </a:moveTo>
                  <a:lnTo>
                    <a:pt x="109380" y="0"/>
                  </a:lnTo>
                  <a:lnTo>
                    <a:pt x="86854" y="11769"/>
                  </a:lnTo>
                  <a:lnTo>
                    <a:pt x="86854" y="17822"/>
                  </a:lnTo>
                  <a:lnTo>
                    <a:pt x="109380" y="5044"/>
                  </a:lnTo>
                  <a:close/>
                </a:path>
                <a:path w="109855" h="388619">
                  <a:moveTo>
                    <a:pt x="74863" y="36205"/>
                  </a:moveTo>
                  <a:lnTo>
                    <a:pt x="78449" y="36205"/>
                  </a:lnTo>
                  <a:lnTo>
                    <a:pt x="81811" y="32843"/>
                  </a:lnTo>
                  <a:lnTo>
                    <a:pt x="81811" y="28695"/>
                  </a:lnTo>
                  <a:lnTo>
                    <a:pt x="81811" y="25332"/>
                  </a:lnTo>
                  <a:lnTo>
                    <a:pt x="78449" y="22082"/>
                  </a:lnTo>
                  <a:lnTo>
                    <a:pt x="74863" y="22082"/>
                  </a:lnTo>
                  <a:lnTo>
                    <a:pt x="71500" y="22082"/>
                  </a:lnTo>
                  <a:lnTo>
                    <a:pt x="68138" y="25332"/>
                  </a:lnTo>
                  <a:lnTo>
                    <a:pt x="68138" y="28695"/>
                  </a:lnTo>
                  <a:lnTo>
                    <a:pt x="68138" y="32843"/>
                  </a:lnTo>
                  <a:lnTo>
                    <a:pt x="71500" y="36205"/>
                  </a:lnTo>
                  <a:lnTo>
                    <a:pt x="74863" y="36205"/>
                  </a:lnTo>
                  <a:close/>
                </a:path>
                <a:path w="109855" h="388619">
                  <a:moveTo>
                    <a:pt x="52336" y="48984"/>
                  </a:moveTo>
                  <a:lnTo>
                    <a:pt x="55699" y="48984"/>
                  </a:lnTo>
                  <a:lnTo>
                    <a:pt x="58949" y="45733"/>
                  </a:lnTo>
                  <a:lnTo>
                    <a:pt x="58949" y="41250"/>
                  </a:lnTo>
                  <a:lnTo>
                    <a:pt x="58949" y="37102"/>
                  </a:lnTo>
                  <a:lnTo>
                    <a:pt x="55699" y="34524"/>
                  </a:lnTo>
                  <a:lnTo>
                    <a:pt x="52336" y="34524"/>
                  </a:lnTo>
                  <a:lnTo>
                    <a:pt x="48974" y="34524"/>
                  </a:lnTo>
                  <a:lnTo>
                    <a:pt x="45612" y="37102"/>
                  </a:lnTo>
                  <a:lnTo>
                    <a:pt x="45612" y="41250"/>
                  </a:lnTo>
                  <a:lnTo>
                    <a:pt x="45612" y="45733"/>
                  </a:lnTo>
                  <a:lnTo>
                    <a:pt x="48974" y="48984"/>
                  </a:lnTo>
                  <a:lnTo>
                    <a:pt x="52336" y="48984"/>
                  </a:lnTo>
                  <a:close/>
                </a:path>
                <a:path w="109855" h="388619">
                  <a:moveTo>
                    <a:pt x="6724" y="388176"/>
                  </a:moveTo>
                  <a:lnTo>
                    <a:pt x="10310" y="388176"/>
                  </a:lnTo>
                  <a:lnTo>
                    <a:pt x="13672" y="384925"/>
                  </a:lnTo>
                  <a:lnTo>
                    <a:pt x="13672" y="380666"/>
                  </a:lnTo>
                  <a:lnTo>
                    <a:pt x="13672" y="377079"/>
                  </a:lnTo>
                  <a:lnTo>
                    <a:pt x="10310" y="373716"/>
                  </a:lnTo>
                  <a:lnTo>
                    <a:pt x="6724" y="373716"/>
                  </a:lnTo>
                  <a:lnTo>
                    <a:pt x="3362" y="373716"/>
                  </a:lnTo>
                  <a:lnTo>
                    <a:pt x="0" y="377079"/>
                  </a:lnTo>
                  <a:lnTo>
                    <a:pt x="0" y="380666"/>
                  </a:lnTo>
                  <a:lnTo>
                    <a:pt x="0" y="384925"/>
                  </a:lnTo>
                  <a:lnTo>
                    <a:pt x="3362" y="388176"/>
                  </a:lnTo>
                  <a:lnTo>
                    <a:pt x="6724" y="388176"/>
                  </a:lnTo>
                  <a:close/>
                </a:path>
              </a:pathLst>
            </a:custGeom>
            <a:ln w="41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4" name="object 164"/>
          <p:cNvSpPr txBox="1"/>
          <p:nvPr/>
        </p:nvSpPr>
        <p:spPr>
          <a:xfrm>
            <a:off x="5485130" y="3499485"/>
            <a:ext cx="944880" cy="3854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1200" b="1" spc="-50" dirty="0">
                <a:latin typeface="Times New Roman" panose="02020603050405020304"/>
                <a:cs typeface="Times New Roman" panose="02020603050405020304"/>
              </a:rPr>
              <a:t>1</a:t>
            </a:r>
            <a:br>
              <a:rPr sz="1200" b="1" spc="-50" dirty="0">
                <a:latin typeface="Times New Roman" panose="02020603050405020304"/>
                <a:cs typeface="Times New Roman" panose="02020603050405020304"/>
              </a:rPr>
            </a:br>
            <a:r>
              <a:rPr sz="1200" b="1" dirty="0">
                <a:latin typeface="Times New Roman" panose="02020603050405020304"/>
                <a:cs typeface="Times New Roman" panose="02020603050405020304"/>
                <a:sym typeface="+mn-ea"/>
              </a:rPr>
              <a:t>NIDS</a:t>
            </a:r>
            <a:r>
              <a:rPr sz="1200" b="1" spc="-7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  <a:sym typeface="+mn-ea"/>
              </a:rPr>
              <a:t>Sensor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2420620" y="1936115"/>
            <a:ext cx="620395" cy="5702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en-US" altLang="" sz="1200" b="1" spc="-50" dirty="0">
                <a:latin typeface="Times New Roman" panose="02020603050405020304"/>
                <a:cs typeface="Times New Roman" panose="02020603050405020304"/>
              </a:rPr>
              <a:t>2</a:t>
            </a:r>
            <a:br>
              <a:rPr sz="1200" b="1" spc="-50" dirty="0">
                <a:latin typeface="Times New Roman" panose="02020603050405020304"/>
                <a:cs typeface="Times New Roman" panose="02020603050405020304"/>
              </a:rPr>
            </a:br>
            <a:r>
              <a:rPr sz="1200" b="1" dirty="0">
                <a:latin typeface="Times New Roman" panose="02020603050405020304"/>
                <a:cs typeface="Times New Roman" panose="02020603050405020304"/>
                <a:sym typeface="+mn-ea"/>
              </a:rPr>
              <a:t>NIDS</a:t>
            </a:r>
            <a:r>
              <a:rPr sz="1200" b="1" spc="-7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  <a:sym typeface="+mn-ea"/>
              </a:rPr>
              <a:t>Sensor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2620177" y="1958481"/>
            <a:ext cx="201930" cy="202565"/>
          </a:xfrm>
          <a:custGeom>
            <a:avLst/>
            <a:gdLst/>
            <a:ahLst/>
            <a:cxnLst/>
            <a:rect l="l" t="t" r="r" b="b"/>
            <a:pathLst>
              <a:path w="201930" h="202564">
                <a:moveTo>
                  <a:pt x="201726" y="201990"/>
                </a:moveTo>
                <a:lnTo>
                  <a:pt x="0" y="201990"/>
                </a:lnTo>
                <a:lnTo>
                  <a:pt x="0" y="0"/>
                </a:lnTo>
                <a:lnTo>
                  <a:pt x="201726" y="0"/>
                </a:lnTo>
                <a:lnTo>
                  <a:pt x="201726" y="201990"/>
                </a:lnTo>
                <a:close/>
              </a:path>
            </a:pathLst>
          </a:custGeom>
          <a:ln w="100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 txBox="1"/>
          <p:nvPr/>
        </p:nvSpPr>
        <p:spPr>
          <a:xfrm>
            <a:off x="2416810" y="4522470"/>
            <a:ext cx="624840" cy="5702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en-US" altLang="" sz="1200" b="1" spc="-50" dirty="0">
                <a:latin typeface="Times New Roman" panose="02020603050405020304"/>
                <a:cs typeface="Times New Roman" panose="02020603050405020304"/>
              </a:rPr>
              <a:t>3</a:t>
            </a:r>
            <a:br>
              <a:rPr sz="1200" b="1" spc="-50" dirty="0">
                <a:latin typeface="Times New Roman" panose="02020603050405020304"/>
                <a:cs typeface="Times New Roman" panose="02020603050405020304"/>
              </a:rPr>
            </a:br>
            <a:r>
              <a:rPr sz="1200" b="1" dirty="0">
                <a:latin typeface="Times New Roman" panose="02020603050405020304"/>
                <a:cs typeface="Times New Roman" panose="02020603050405020304"/>
                <a:sym typeface="+mn-ea"/>
              </a:rPr>
              <a:t>NIDS</a:t>
            </a:r>
            <a:r>
              <a:rPr sz="1200" b="1" spc="-7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  <a:sym typeface="+mn-ea"/>
              </a:rPr>
              <a:t>Sensor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2641919" y="4543558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4" h="202564">
                <a:moveTo>
                  <a:pt x="201951" y="201990"/>
                </a:moveTo>
                <a:lnTo>
                  <a:pt x="0" y="201990"/>
                </a:lnTo>
                <a:lnTo>
                  <a:pt x="0" y="0"/>
                </a:lnTo>
                <a:lnTo>
                  <a:pt x="201951" y="0"/>
                </a:lnTo>
                <a:lnTo>
                  <a:pt x="201951" y="201990"/>
                </a:lnTo>
                <a:close/>
              </a:path>
            </a:pathLst>
          </a:custGeom>
          <a:ln w="100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Content Placeholder 4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2700" y="0"/>
            <a:ext cx="9131300" cy="48475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48825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39494"/>
            <a:chOff x="0" y="0"/>
            <a:chExt cx="9144000" cy="1039494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54552" y="83807"/>
              <a:ext cx="1827276" cy="9342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144000" cy="990600"/>
            </a:xfrm>
            <a:custGeom>
              <a:avLst/>
              <a:gdLst/>
              <a:ahLst/>
              <a:cxnLst/>
              <a:rect l="l" t="t" r="r" b="b"/>
              <a:pathLst>
                <a:path w="9144000" h="990600">
                  <a:moveTo>
                    <a:pt x="9144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9144000" y="990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7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2714" rIns="0" bIns="0" rtlCol="0">
            <a:spAutoFit/>
          </a:bodyPr>
          <a:lstStyle/>
          <a:p>
            <a:pPr marL="283845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  <a:endParaRPr spc="-10" dirty="0"/>
          </a:p>
        </p:txBody>
      </p:sp>
      <p:grpSp>
        <p:nvGrpSpPr>
          <p:cNvPr id="6" name="object 6"/>
          <p:cNvGrpSpPr/>
          <p:nvPr/>
        </p:nvGrpSpPr>
        <p:grpSpPr>
          <a:xfrm>
            <a:off x="809244" y="1493519"/>
            <a:ext cx="7603490" cy="769620"/>
            <a:chOff x="809244" y="1493519"/>
            <a:chExt cx="7603490" cy="769620"/>
          </a:xfrm>
        </p:grpSpPr>
        <p:sp>
          <p:nvSpPr>
            <p:cNvPr id="7" name="object 7"/>
            <p:cNvSpPr/>
            <p:nvPr/>
          </p:nvSpPr>
          <p:spPr>
            <a:xfrm>
              <a:off x="822198" y="1506473"/>
              <a:ext cx="7577455" cy="744220"/>
            </a:xfrm>
            <a:custGeom>
              <a:avLst/>
              <a:gdLst/>
              <a:ahLst/>
              <a:cxnLst/>
              <a:rect l="l" t="t" r="r" b="b"/>
              <a:pathLst>
                <a:path w="7577455" h="744219">
                  <a:moveTo>
                    <a:pt x="7453376" y="0"/>
                  </a:moveTo>
                  <a:lnTo>
                    <a:pt x="123952" y="0"/>
                  </a:lnTo>
                  <a:lnTo>
                    <a:pt x="75705" y="9741"/>
                  </a:lnTo>
                  <a:lnTo>
                    <a:pt x="36306" y="36306"/>
                  </a:lnTo>
                  <a:lnTo>
                    <a:pt x="9741" y="75705"/>
                  </a:lnTo>
                  <a:lnTo>
                    <a:pt x="0" y="123951"/>
                  </a:lnTo>
                  <a:lnTo>
                    <a:pt x="0" y="619760"/>
                  </a:lnTo>
                  <a:lnTo>
                    <a:pt x="9741" y="668006"/>
                  </a:lnTo>
                  <a:lnTo>
                    <a:pt x="36306" y="707405"/>
                  </a:lnTo>
                  <a:lnTo>
                    <a:pt x="75705" y="733970"/>
                  </a:lnTo>
                  <a:lnTo>
                    <a:pt x="123952" y="743712"/>
                  </a:lnTo>
                  <a:lnTo>
                    <a:pt x="7453376" y="743712"/>
                  </a:lnTo>
                  <a:lnTo>
                    <a:pt x="7501622" y="733970"/>
                  </a:lnTo>
                  <a:lnTo>
                    <a:pt x="7541021" y="707405"/>
                  </a:lnTo>
                  <a:lnTo>
                    <a:pt x="7567586" y="668006"/>
                  </a:lnTo>
                  <a:lnTo>
                    <a:pt x="7577328" y="619760"/>
                  </a:lnTo>
                  <a:lnTo>
                    <a:pt x="7577328" y="123951"/>
                  </a:lnTo>
                  <a:lnTo>
                    <a:pt x="7567586" y="75705"/>
                  </a:lnTo>
                  <a:lnTo>
                    <a:pt x="7541021" y="36306"/>
                  </a:lnTo>
                  <a:lnTo>
                    <a:pt x="7501622" y="9741"/>
                  </a:lnTo>
                  <a:lnTo>
                    <a:pt x="7453376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22198" y="1506473"/>
              <a:ext cx="7577455" cy="744220"/>
            </a:xfrm>
            <a:custGeom>
              <a:avLst/>
              <a:gdLst/>
              <a:ahLst/>
              <a:cxnLst/>
              <a:rect l="l" t="t" r="r" b="b"/>
              <a:pathLst>
                <a:path w="7577455" h="744219">
                  <a:moveTo>
                    <a:pt x="0" y="123951"/>
                  </a:moveTo>
                  <a:lnTo>
                    <a:pt x="9741" y="75705"/>
                  </a:lnTo>
                  <a:lnTo>
                    <a:pt x="36306" y="36306"/>
                  </a:lnTo>
                  <a:lnTo>
                    <a:pt x="75705" y="9741"/>
                  </a:lnTo>
                  <a:lnTo>
                    <a:pt x="123952" y="0"/>
                  </a:lnTo>
                  <a:lnTo>
                    <a:pt x="7453376" y="0"/>
                  </a:lnTo>
                  <a:lnTo>
                    <a:pt x="7501622" y="9741"/>
                  </a:lnTo>
                  <a:lnTo>
                    <a:pt x="7541021" y="36306"/>
                  </a:lnTo>
                  <a:lnTo>
                    <a:pt x="7567586" y="75705"/>
                  </a:lnTo>
                  <a:lnTo>
                    <a:pt x="7577328" y="123951"/>
                  </a:lnTo>
                  <a:lnTo>
                    <a:pt x="7577328" y="619760"/>
                  </a:lnTo>
                  <a:lnTo>
                    <a:pt x="7567586" y="668006"/>
                  </a:lnTo>
                  <a:lnTo>
                    <a:pt x="7541021" y="707405"/>
                  </a:lnTo>
                  <a:lnTo>
                    <a:pt x="7501622" y="733970"/>
                  </a:lnTo>
                  <a:lnTo>
                    <a:pt x="7453376" y="743712"/>
                  </a:lnTo>
                  <a:lnTo>
                    <a:pt x="123952" y="743712"/>
                  </a:lnTo>
                  <a:lnTo>
                    <a:pt x="75705" y="733970"/>
                  </a:lnTo>
                  <a:lnTo>
                    <a:pt x="36306" y="707405"/>
                  </a:lnTo>
                  <a:lnTo>
                    <a:pt x="9741" y="668006"/>
                  </a:lnTo>
                  <a:lnTo>
                    <a:pt x="0" y="619760"/>
                  </a:lnTo>
                  <a:lnTo>
                    <a:pt x="0" y="123951"/>
                  </a:lnTo>
                  <a:close/>
                </a:path>
              </a:pathLst>
            </a:custGeom>
            <a:ln w="25907">
              <a:solidFill>
                <a:srgbClr val="0000E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822197" y="2340101"/>
            <a:ext cx="7577455" cy="742315"/>
          </a:xfrm>
          <a:custGeom>
            <a:avLst/>
            <a:gdLst/>
            <a:ahLst/>
            <a:cxnLst/>
            <a:rect l="l" t="t" r="r" b="b"/>
            <a:pathLst>
              <a:path w="7577455" h="742314">
                <a:moveTo>
                  <a:pt x="0" y="123698"/>
                </a:moveTo>
                <a:lnTo>
                  <a:pt x="9721" y="75545"/>
                </a:lnTo>
                <a:lnTo>
                  <a:pt x="36231" y="36226"/>
                </a:lnTo>
                <a:lnTo>
                  <a:pt x="75550" y="9719"/>
                </a:lnTo>
                <a:lnTo>
                  <a:pt x="123698" y="0"/>
                </a:lnTo>
                <a:lnTo>
                  <a:pt x="7453630" y="0"/>
                </a:lnTo>
                <a:lnTo>
                  <a:pt x="7501782" y="9719"/>
                </a:lnTo>
                <a:lnTo>
                  <a:pt x="7541101" y="36226"/>
                </a:lnTo>
                <a:lnTo>
                  <a:pt x="7567608" y="75545"/>
                </a:lnTo>
                <a:lnTo>
                  <a:pt x="7577328" y="123698"/>
                </a:lnTo>
                <a:lnTo>
                  <a:pt x="7577328" y="618489"/>
                </a:lnTo>
                <a:lnTo>
                  <a:pt x="7567608" y="666642"/>
                </a:lnTo>
                <a:lnTo>
                  <a:pt x="7541101" y="705961"/>
                </a:lnTo>
                <a:lnTo>
                  <a:pt x="7501782" y="732468"/>
                </a:lnTo>
                <a:lnTo>
                  <a:pt x="7453630" y="742188"/>
                </a:lnTo>
                <a:lnTo>
                  <a:pt x="123698" y="742188"/>
                </a:lnTo>
                <a:lnTo>
                  <a:pt x="75550" y="732468"/>
                </a:lnTo>
                <a:lnTo>
                  <a:pt x="36231" y="705961"/>
                </a:lnTo>
                <a:lnTo>
                  <a:pt x="9721" y="666642"/>
                </a:lnTo>
                <a:lnTo>
                  <a:pt x="0" y="618489"/>
                </a:lnTo>
                <a:lnTo>
                  <a:pt x="0" y="123698"/>
                </a:lnTo>
                <a:close/>
              </a:path>
            </a:pathLst>
          </a:custGeom>
          <a:ln w="25908">
            <a:solidFill>
              <a:srgbClr val="0000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2197" y="3172205"/>
            <a:ext cx="7577455" cy="744220"/>
          </a:xfrm>
          <a:custGeom>
            <a:avLst/>
            <a:gdLst/>
            <a:ahLst/>
            <a:cxnLst/>
            <a:rect l="l" t="t" r="r" b="b"/>
            <a:pathLst>
              <a:path w="7577455" h="744220">
                <a:moveTo>
                  <a:pt x="0" y="123952"/>
                </a:moveTo>
                <a:lnTo>
                  <a:pt x="9741" y="75705"/>
                </a:lnTo>
                <a:lnTo>
                  <a:pt x="36306" y="36306"/>
                </a:lnTo>
                <a:lnTo>
                  <a:pt x="75705" y="9741"/>
                </a:lnTo>
                <a:lnTo>
                  <a:pt x="123952" y="0"/>
                </a:lnTo>
                <a:lnTo>
                  <a:pt x="7453376" y="0"/>
                </a:lnTo>
                <a:lnTo>
                  <a:pt x="7501622" y="9741"/>
                </a:lnTo>
                <a:lnTo>
                  <a:pt x="7541021" y="36306"/>
                </a:lnTo>
                <a:lnTo>
                  <a:pt x="7567586" y="75705"/>
                </a:lnTo>
                <a:lnTo>
                  <a:pt x="7577328" y="123952"/>
                </a:lnTo>
                <a:lnTo>
                  <a:pt x="7577328" y="619760"/>
                </a:lnTo>
                <a:lnTo>
                  <a:pt x="7567586" y="668006"/>
                </a:lnTo>
                <a:lnTo>
                  <a:pt x="7541021" y="707405"/>
                </a:lnTo>
                <a:lnTo>
                  <a:pt x="7501622" y="733970"/>
                </a:lnTo>
                <a:lnTo>
                  <a:pt x="7453376" y="743712"/>
                </a:lnTo>
                <a:lnTo>
                  <a:pt x="123952" y="743712"/>
                </a:lnTo>
                <a:lnTo>
                  <a:pt x="75705" y="733970"/>
                </a:lnTo>
                <a:lnTo>
                  <a:pt x="36306" y="707405"/>
                </a:lnTo>
                <a:lnTo>
                  <a:pt x="9741" y="668006"/>
                </a:lnTo>
                <a:lnTo>
                  <a:pt x="0" y="619760"/>
                </a:lnTo>
                <a:lnTo>
                  <a:pt x="0" y="123952"/>
                </a:lnTo>
                <a:close/>
              </a:path>
            </a:pathLst>
          </a:custGeom>
          <a:ln w="25907">
            <a:solidFill>
              <a:srgbClr val="0000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22197" y="4005834"/>
            <a:ext cx="7577455" cy="742315"/>
          </a:xfrm>
          <a:custGeom>
            <a:avLst/>
            <a:gdLst/>
            <a:ahLst/>
            <a:cxnLst/>
            <a:rect l="l" t="t" r="r" b="b"/>
            <a:pathLst>
              <a:path w="7577455" h="742314">
                <a:moveTo>
                  <a:pt x="0" y="123698"/>
                </a:moveTo>
                <a:lnTo>
                  <a:pt x="9721" y="75545"/>
                </a:lnTo>
                <a:lnTo>
                  <a:pt x="36231" y="36226"/>
                </a:lnTo>
                <a:lnTo>
                  <a:pt x="75550" y="9719"/>
                </a:lnTo>
                <a:lnTo>
                  <a:pt x="123698" y="0"/>
                </a:lnTo>
                <a:lnTo>
                  <a:pt x="7453630" y="0"/>
                </a:lnTo>
                <a:lnTo>
                  <a:pt x="7501782" y="9719"/>
                </a:lnTo>
                <a:lnTo>
                  <a:pt x="7541101" y="36226"/>
                </a:lnTo>
                <a:lnTo>
                  <a:pt x="7567608" y="75545"/>
                </a:lnTo>
                <a:lnTo>
                  <a:pt x="7577328" y="123698"/>
                </a:lnTo>
                <a:lnTo>
                  <a:pt x="7577328" y="618490"/>
                </a:lnTo>
                <a:lnTo>
                  <a:pt x="7567608" y="666642"/>
                </a:lnTo>
                <a:lnTo>
                  <a:pt x="7541101" y="705961"/>
                </a:lnTo>
                <a:lnTo>
                  <a:pt x="7501782" y="732468"/>
                </a:lnTo>
                <a:lnTo>
                  <a:pt x="7453630" y="742188"/>
                </a:lnTo>
                <a:lnTo>
                  <a:pt x="123698" y="742188"/>
                </a:lnTo>
                <a:lnTo>
                  <a:pt x="75550" y="732468"/>
                </a:lnTo>
                <a:lnTo>
                  <a:pt x="36231" y="705961"/>
                </a:lnTo>
                <a:lnTo>
                  <a:pt x="9721" y="666642"/>
                </a:lnTo>
                <a:lnTo>
                  <a:pt x="0" y="618490"/>
                </a:lnTo>
                <a:lnTo>
                  <a:pt x="0" y="123698"/>
                </a:lnTo>
                <a:close/>
              </a:path>
            </a:pathLst>
          </a:custGeom>
          <a:ln w="25908">
            <a:solidFill>
              <a:srgbClr val="0000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22197" y="4837938"/>
            <a:ext cx="7577455" cy="744220"/>
          </a:xfrm>
          <a:custGeom>
            <a:avLst/>
            <a:gdLst/>
            <a:ahLst/>
            <a:cxnLst/>
            <a:rect l="l" t="t" r="r" b="b"/>
            <a:pathLst>
              <a:path w="7577455" h="744220">
                <a:moveTo>
                  <a:pt x="0" y="123951"/>
                </a:moveTo>
                <a:lnTo>
                  <a:pt x="9741" y="75705"/>
                </a:lnTo>
                <a:lnTo>
                  <a:pt x="36306" y="36306"/>
                </a:lnTo>
                <a:lnTo>
                  <a:pt x="75705" y="9741"/>
                </a:lnTo>
                <a:lnTo>
                  <a:pt x="123952" y="0"/>
                </a:lnTo>
                <a:lnTo>
                  <a:pt x="7453376" y="0"/>
                </a:lnTo>
                <a:lnTo>
                  <a:pt x="7501622" y="9741"/>
                </a:lnTo>
                <a:lnTo>
                  <a:pt x="7541021" y="36306"/>
                </a:lnTo>
                <a:lnTo>
                  <a:pt x="7567586" y="75705"/>
                </a:lnTo>
                <a:lnTo>
                  <a:pt x="7577328" y="123951"/>
                </a:lnTo>
                <a:lnTo>
                  <a:pt x="7577328" y="619760"/>
                </a:lnTo>
                <a:lnTo>
                  <a:pt x="7567586" y="668006"/>
                </a:lnTo>
                <a:lnTo>
                  <a:pt x="7541021" y="707405"/>
                </a:lnTo>
                <a:lnTo>
                  <a:pt x="7501622" y="733970"/>
                </a:lnTo>
                <a:lnTo>
                  <a:pt x="7453376" y="743712"/>
                </a:lnTo>
                <a:lnTo>
                  <a:pt x="123952" y="743712"/>
                </a:lnTo>
                <a:lnTo>
                  <a:pt x="75705" y="733970"/>
                </a:lnTo>
                <a:lnTo>
                  <a:pt x="36306" y="707405"/>
                </a:lnTo>
                <a:lnTo>
                  <a:pt x="9741" y="668006"/>
                </a:lnTo>
                <a:lnTo>
                  <a:pt x="0" y="619760"/>
                </a:lnTo>
                <a:lnTo>
                  <a:pt x="0" y="123951"/>
                </a:lnTo>
                <a:close/>
              </a:path>
            </a:pathLst>
          </a:custGeom>
          <a:ln w="25907">
            <a:solidFill>
              <a:srgbClr val="0000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xfrm>
            <a:off x="963879" y="1581734"/>
            <a:ext cx="5454650" cy="3846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Understanding</a:t>
            </a:r>
            <a:r>
              <a:rPr spc="-8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intruders</a:t>
            </a:r>
            <a:endParaRPr spc="-1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5080">
              <a:lnSpc>
                <a:spcPct val="176000"/>
              </a:lnSpc>
              <a:spcBef>
                <a:spcPts val="5"/>
              </a:spcBef>
            </a:pP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Intrusion</a:t>
            </a:r>
            <a:r>
              <a:rPr spc="-114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detection</a:t>
            </a:r>
            <a:r>
              <a:rPr spc="-8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system</a:t>
            </a:r>
            <a:r>
              <a:rPr spc="-1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(IDS) 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Intrusion</a:t>
            </a:r>
            <a:r>
              <a:rPr spc="-10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prevention</a:t>
            </a:r>
            <a:r>
              <a:rPr spc="-9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systems</a:t>
            </a:r>
            <a:r>
              <a:rPr spc="-9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(IPS)</a:t>
            </a:r>
            <a:endParaRPr spc="-1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2725420">
              <a:lnSpc>
                <a:spcPct val="176000"/>
              </a:lnSpc>
            </a:pP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Detection</a:t>
            </a:r>
            <a:r>
              <a:rPr spc="-9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theory Firewalls</a:t>
            </a:r>
            <a:endParaRPr spc="-1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9144000" cy="990600"/>
            <a:chOff x="0" y="0"/>
            <a:chExt cx="9144000" cy="99060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1492" y="0"/>
              <a:ext cx="3302508" cy="990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302507" cy="990600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ts val="865"/>
              </a:lnSpc>
            </a:pPr>
            <a:fld id="{81D60167-4931-47E6-BA6A-407CBD079E47}" type="slidenum">
              <a:rPr spc="-50" dirty="0"/>
            </a:fld>
            <a:endParaRPr spc="-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9143365" cy="48336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9143365" cy="48647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9144000" cy="48266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9153525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4A506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99644" y="504444"/>
            <a:ext cx="8738870" cy="1539240"/>
            <a:chOff x="199644" y="504444"/>
            <a:chExt cx="8738870" cy="153924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99644" y="504444"/>
              <a:ext cx="3243072" cy="15392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2908" y="504444"/>
              <a:ext cx="6245352" cy="153923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4345" y="762635"/>
            <a:ext cx="810196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dirty="0">
                <a:solidFill>
                  <a:srgbClr val="C5D1D6"/>
                </a:solidFill>
                <a:latin typeface="Asana Math"/>
                <a:cs typeface="Asana Math"/>
              </a:rPr>
              <a:t>Stateful</a:t>
            </a:r>
            <a:r>
              <a:rPr sz="4800" b="0" spc="-30" dirty="0">
                <a:solidFill>
                  <a:srgbClr val="C5D1D6"/>
                </a:solidFill>
                <a:latin typeface="Asana Math"/>
                <a:cs typeface="Asana Math"/>
              </a:rPr>
              <a:t> </a:t>
            </a:r>
            <a:r>
              <a:rPr sz="4800" b="0" dirty="0">
                <a:solidFill>
                  <a:srgbClr val="C5D1D6"/>
                </a:solidFill>
                <a:latin typeface="Asana Math"/>
                <a:cs typeface="Asana Math"/>
              </a:rPr>
              <a:t>Protocol</a:t>
            </a:r>
            <a:r>
              <a:rPr sz="4800" b="0" spc="-210" dirty="0">
                <a:solidFill>
                  <a:srgbClr val="C5D1D6"/>
                </a:solidFill>
                <a:latin typeface="Asana Math"/>
                <a:cs typeface="Asana Math"/>
              </a:rPr>
              <a:t> </a:t>
            </a:r>
            <a:r>
              <a:rPr sz="4800" b="0" spc="-10" dirty="0">
                <a:solidFill>
                  <a:srgbClr val="C5D1D6"/>
                </a:solidFill>
                <a:latin typeface="Asana Math"/>
                <a:cs typeface="Asana Math"/>
              </a:rPr>
              <a:t>Analysis</a:t>
            </a:r>
            <a:endParaRPr sz="4800" b="0" spc="-10" dirty="0">
              <a:solidFill>
                <a:srgbClr val="C5D1D6"/>
              </a:solidFill>
              <a:latin typeface="Asana Math"/>
              <a:cs typeface="Asan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200" y="2515235"/>
            <a:ext cx="8425180" cy="3041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355600" algn="l"/>
              </a:tabLst>
            </a:pPr>
            <a:r>
              <a:rPr sz="320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Understands</a:t>
            </a:r>
            <a:r>
              <a:rPr sz="32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200" spc="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3200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2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tracks</a:t>
            </a:r>
            <a:r>
              <a:rPr sz="3200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20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network,</a:t>
            </a:r>
            <a:r>
              <a:rPr sz="32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2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transport,</a:t>
            </a:r>
            <a:r>
              <a:rPr sz="32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2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 </a:t>
            </a:r>
            <a:r>
              <a:rPr sz="32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application</a:t>
            </a:r>
            <a:r>
              <a:rPr sz="3200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2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protocol</a:t>
            </a:r>
            <a:r>
              <a:rPr sz="32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200" b="1" spc="-2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states</a:t>
            </a:r>
            <a:r>
              <a:rPr sz="3200" b="1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32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2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ensure</a:t>
            </a:r>
            <a:r>
              <a:rPr sz="32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2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they</a:t>
            </a:r>
            <a:r>
              <a:rPr sz="32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2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progress as</a:t>
            </a:r>
            <a:r>
              <a:rPr sz="32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200" spc="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expected</a:t>
            </a:r>
            <a:endParaRPr sz="3200">
              <a:latin typeface="Verdana" panose="020B0604030504040204"/>
              <a:cs typeface="Verdana" panose="020B0604030504040204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Font typeface="Arial" panose="020B0604020202020204"/>
              <a:buChar char="•"/>
              <a:tabLst>
                <a:tab pos="354965" algn="l"/>
              </a:tabLst>
            </a:pPr>
            <a:r>
              <a:rPr sz="32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Higher</a:t>
            </a:r>
            <a:r>
              <a:rPr sz="3200" spc="-1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2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resource</a:t>
            </a:r>
            <a:r>
              <a:rPr sz="3200" spc="-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20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use</a:t>
            </a:r>
            <a:r>
              <a:rPr sz="3200" spc="-1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2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than</a:t>
            </a:r>
            <a:r>
              <a:rPr sz="3200" spc="-1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2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stateless</a:t>
            </a:r>
            <a:r>
              <a:rPr sz="3200" spc="-1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systems</a:t>
            </a:r>
            <a:endParaRPr sz="3200" spc="-10" dirty="0">
              <a:solidFill>
                <a:srgbClr val="FFFFFF"/>
              </a:solidFill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4A506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55419" y="245363"/>
            <a:ext cx="6227063" cy="153924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52600" y="457835"/>
            <a:ext cx="651129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dirty="0">
                <a:solidFill>
                  <a:srgbClr val="C5D1D6"/>
                </a:solidFill>
                <a:latin typeface="Verdana" panose="020B0604030504040204" charset="0"/>
                <a:cs typeface="Verdana" panose="020B0604030504040204" charset="0"/>
              </a:rPr>
              <a:t>Logging</a:t>
            </a:r>
            <a:r>
              <a:rPr sz="5400" b="0" spc="-35" dirty="0">
                <a:solidFill>
                  <a:srgbClr val="C5D1D6"/>
                </a:solidFill>
                <a:latin typeface="Verdana" panose="020B0604030504040204" charset="0"/>
                <a:cs typeface="Verdana" panose="020B0604030504040204" charset="0"/>
              </a:rPr>
              <a:t> </a:t>
            </a:r>
            <a:r>
              <a:rPr sz="5400" b="0" dirty="0">
                <a:solidFill>
                  <a:srgbClr val="C5D1D6"/>
                </a:solidFill>
                <a:latin typeface="Verdana" panose="020B0604030504040204" charset="0"/>
                <a:cs typeface="Verdana" panose="020B0604030504040204" charset="0"/>
              </a:rPr>
              <a:t>of</a:t>
            </a:r>
            <a:r>
              <a:rPr sz="5400" b="0" spc="-200" dirty="0">
                <a:solidFill>
                  <a:srgbClr val="C5D1D6"/>
                </a:solidFill>
                <a:latin typeface="Verdana" panose="020B0604030504040204" charset="0"/>
                <a:cs typeface="Verdana" panose="020B0604030504040204" charset="0"/>
              </a:rPr>
              <a:t> </a:t>
            </a:r>
            <a:r>
              <a:rPr sz="5400" b="0" spc="-10" dirty="0">
                <a:solidFill>
                  <a:srgbClr val="C5D1D6"/>
                </a:solidFill>
                <a:latin typeface="Verdana" panose="020B0604030504040204" charset="0"/>
                <a:cs typeface="Verdana" panose="020B0604030504040204" charset="0"/>
              </a:rPr>
              <a:t>Alerts</a:t>
            </a:r>
            <a:endParaRPr sz="5400">
              <a:latin typeface="Verdana" panose="020B0604030504040204" charset="0"/>
              <a:cs typeface="Verdana" panose="020B060403050404020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575" y="1456055"/>
            <a:ext cx="8728710" cy="5123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63245" indent="-342900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355600" algn="l"/>
              </a:tabLst>
            </a:pPr>
            <a:r>
              <a:rPr sz="28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Typical</a:t>
            </a:r>
            <a:r>
              <a:rPr sz="2800" spc="-1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information</a:t>
            </a:r>
            <a:r>
              <a:rPr sz="2800" spc="-2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logged</a:t>
            </a:r>
            <a:r>
              <a:rPr sz="2800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by</a:t>
            </a:r>
            <a:r>
              <a:rPr sz="2800" spc="-1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2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800" spc="-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2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NIDS</a:t>
            </a:r>
            <a:r>
              <a:rPr sz="28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sensor </a:t>
            </a:r>
            <a:r>
              <a:rPr sz="28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includes: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L="755650" lvl="1" indent="-285750">
              <a:lnSpc>
                <a:spcPct val="100000"/>
              </a:lnSpc>
              <a:spcBef>
                <a:spcPts val="440"/>
              </a:spcBef>
              <a:buFont typeface="Courier New" panose="02070309020205020404"/>
              <a:buChar char="o"/>
              <a:tabLst>
                <a:tab pos="755650" algn="l"/>
              </a:tabLst>
            </a:pPr>
            <a:r>
              <a:rPr sz="20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Timestamp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755015" lvl="1" indent="-285115">
              <a:lnSpc>
                <a:spcPct val="100000"/>
              </a:lnSpc>
              <a:spcBef>
                <a:spcPts val="435"/>
              </a:spcBef>
              <a:buFont typeface="Courier New" panose="02070309020205020404"/>
              <a:buChar char="o"/>
              <a:tabLst>
                <a:tab pos="755015" algn="l"/>
              </a:tabLst>
            </a:pPr>
            <a:r>
              <a:rPr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Connection</a:t>
            </a:r>
            <a:r>
              <a:rPr sz="20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20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session</a:t>
            </a:r>
            <a:r>
              <a:rPr sz="20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ID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755650" lvl="1" indent="-285750">
              <a:lnSpc>
                <a:spcPct val="100000"/>
              </a:lnSpc>
              <a:spcBef>
                <a:spcPts val="435"/>
              </a:spcBef>
              <a:buFont typeface="Courier New" panose="02070309020205020404"/>
              <a:buChar char="o"/>
              <a:tabLst>
                <a:tab pos="755650" algn="l"/>
              </a:tabLst>
            </a:pPr>
            <a:r>
              <a:rPr sz="20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Event</a:t>
            </a:r>
            <a:r>
              <a:rPr sz="20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2000" spc="-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alert</a:t>
            </a:r>
            <a:r>
              <a:rPr sz="20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type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Font typeface="Courier New" panose="02070309020205020404"/>
              <a:buChar char="o"/>
              <a:tabLst>
                <a:tab pos="755650" algn="l"/>
              </a:tabLst>
            </a:pPr>
            <a:r>
              <a:rPr sz="20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Rating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Font typeface="Courier New" panose="02070309020205020404"/>
              <a:buChar char="o"/>
              <a:tabLst>
                <a:tab pos="755650" algn="l"/>
              </a:tabLst>
            </a:pPr>
            <a:r>
              <a:rPr sz="20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Network,</a:t>
            </a:r>
            <a:r>
              <a:rPr sz="20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transport,</a:t>
            </a:r>
            <a:r>
              <a:rPr sz="20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20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application</a:t>
            </a:r>
            <a:r>
              <a:rPr sz="2000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layer</a:t>
            </a:r>
            <a:r>
              <a:rPr sz="20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protocols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755650" lvl="1" indent="-285750">
              <a:lnSpc>
                <a:spcPct val="100000"/>
              </a:lnSpc>
              <a:spcBef>
                <a:spcPts val="435"/>
              </a:spcBef>
              <a:buFont typeface="Courier New" panose="02070309020205020404"/>
              <a:buChar char="o"/>
              <a:tabLst>
                <a:tab pos="755650" algn="l"/>
              </a:tabLst>
            </a:pPr>
            <a:r>
              <a:rPr sz="20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Source</a:t>
            </a:r>
            <a:r>
              <a:rPr sz="20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20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destination</a:t>
            </a:r>
            <a:r>
              <a:rPr sz="20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IP</a:t>
            </a:r>
            <a:r>
              <a:rPr sz="20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addresses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755015" marR="5080" lvl="1" indent="-285750">
              <a:lnSpc>
                <a:spcPct val="100000"/>
              </a:lnSpc>
              <a:spcBef>
                <a:spcPts val="435"/>
              </a:spcBef>
              <a:buFont typeface="Courier New" panose="02070309020205020404"/>
              <a:buChar char="o"/>
              <a:tabLst>
                <a:tab pos="756285" algn="l"/>
              </a:tabLst>
            </a:pPr>
            <a:r>
              <a:rPr sz="20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Source</a:t>
            </a:r>
            <a:r>
              <a:rPr sz="20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20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destination</a:t>
            </a:r>
            <a:r>
              <a:rPr sz="20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TCP</a:t>
            </a:r>
            <a:r>
              <a:rPr sz="20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20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UDP </a:t>
            </a:r>
            <a:r>
              <a:rPr sz="2000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ports,</a:t>
            </a:r>
            <a:r>
              <a:rPr sz="20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20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ICMP</a:t>
            </a:r>
            <a:r>
              <a:rPr sz="2000" spc="-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types</a:t>
            </a:r>
            <a:r>
              <a:rPr sz="20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 	</a:t>
            </a:r>
            <a:r>
              <a:rPr sz="2000" spc="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codes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Font typeface="Courier New" panose="02070309020205020404"/>
              <a:buChar char="o"/>
              <a:tabLst>
                <a:tab pos="755650" algn="l"/>
                <a:tab pos="2720975" algn="l"/>
              </a:tabLst>
            </a:pPr>
            <a:r>
              <a:rPr sz="20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Number</a:t>
            </a:r>
            <a:r>
              <a:rPr sz="20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20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bytes</a:t>
            </a:r>
            <a:r>
              <a:rPr lang="en-US" altLang="" sz="20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transmitted</a:t>
            </a:r>
            <a:r>
              <a:rPr sz="20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over</a:t>
            </a:r>
            <a:r>
              <a:rPr sz="2000" spc="-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20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connection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755015" marR="145415" lvl="1" indent="-285750">
              <a:lnSpc>
                <a:spcPct val="100000"/>
              </a:lnSpc>
              <a:spcBef>
                <a:spcPts val="435"/>
              </a:spcBef>
              <a:buFont typeface="Courier New" panose="02070309020205020404"/>
              <a:buChar char="o"/>
              <a:tabLst>
                <a:tab pos="756285" algn="l"/>
              </a:tabLst>
            </a:pPr>
            <a:r>
              <a:rPr sz="2000" spc="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Decoded</a:t>
            </a:r>
            <a:r>
              <a:rPr sz="20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payload</a:t>
            </a:r>
            <a:r>
              <a:rPr sz="20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data,</a:t>
            </a:r>
            <a:r>
              <a:rPr sz="20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such </a:t>
            </a:r>
            <a:r>
              <a:rPr sz="20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as</a:t>
            </a:r>
            <a:r>
              <a:rPr sz="20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application</a:t>
            </a:r>
            <a:r>
              <a:rPr sz="20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requests</a:t>
            </a:r>
            <a:r>
              <a:rPr sz="20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 	</a:t>
            </a:r>
            <a:r>
              <a:rPr sz="20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responses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Font typeface="Courier New" panose="02070309020205020404"/>
              <a:buChar char="o"/>
              <a:tabLst>
                <a:tab pos="755650" algn="l"/>
              </a:tabLst>
            </a:pPr>
            <a:r>
              <a:rPr sz="20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State-</a:t>
            </a:r>
            <a:r>
              <a:rPr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related</a:t>
            </a:r>
            <a:r>
              <a:rPr sz="20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information</a:t>
            </a:r>
            <a:endParaRPr sz="2000" spc="-10" dirty="0">
              <a:solidFill>
                <a:srgbClr val="FFFFFF"/>
              </a:solidFill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39494"/>
            <a:chOff x="0" y="0"/>
            <a:chExt cx="9144000" cy="1039494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54552" y="83807"/>
              <a:ext cx="1827276" cy="9342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144000" cy="990600"/>
            </a:xfrm>
            <a:custGeom>
              <a:avLst/>
              <a:gdLst/>
              <a:ahLst/>
              <a:cxnLst/>
              <a:rect l="l" t="t" r="r" b="b"/>
              <a:pathLst>
                <a:path w="9144000" h="990600">
                  <a:moveTo>
                    <a:pt x="9144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9144000" y="990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7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2714" rIns="0" bIns="0" rtlCol="0">
            <a:spAutoFit/>
          </a:bodyPr>
          <a:lstStyle/>
          <a:p>
            <a:pPr marL="283845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  <a:endParaRPr spc="-10" dirty="0"/>
          </a:p>
        </p:txBody>
      </p:sp>
      <p:sp>
        <p:nvSpPr>
          <p:cNvPr id="6" name="object 6"/>
          <p:cNvSpPr/>
          <p:nvPr/>
        </p:nvSpPr>
        <p:spPr>
          <a:xfrm>
            <a:off x="822197" y="1506474"/>
            <a:ext cx="7577455" cy="744220"/>
          </a:xfrm>
          <a:custGeom>
            <a:avLst/>
            <a:gdLst/>
            <a:ahLst/>
            <a:cxnLst/>
            <a:rect l="l" t="t" r="r" b="b"/>
            <a:pathLst>
              <a:path w="7577455" h="744219">
                <a:moveTo>
                  <a:pt x="0" y="123951"/>
                </a:moveTo>
                <a:lnTo>
                  <a:pt x="9741" y="75705"/>
                </a:lnTo>
                <a:lnTo>
                  <a:pt x="36306" y="36306"/>
                </a:lnTo>
                <a:lnTo>
                  <a:pt x="75705" y="9741"/>
                </a:lnTo>
                <a:lnTo>
                  <a:pt x="123952" y="0"/>
                </a:lnTo>
                <a:lnTo>
                  <a:pt x="7453376" y="0"/>
                </a:lnTo>
                <a:lnTo>
                  <a:pt x="7501622" y="9741"/>
                </a:lnTo>
                <a:lnTo>
                  <a:pt x="7541021" y="36306"/>
                </a:lnTo>
                <a:lnTo>
                  <a:pt x="7567586" y="75705"/>
                </a:lnTo>
                <a:lnTo>
                  <a:pt x="7577328" y="123951"/>
                </a:lnTo>
                <a:lnTo>
                  <a:pt x="7577328" y="619760"/>
                </a:lnTo>
                <a:lnTo>
                  <a:pt x="7567586" y="668006"/>
                </a:lnTo>
                <a:lnTo>
                  <a:pt x="7541021" y="707405"/>
                </a:lnTo>
                <a:lnTo>
                  <a:pt x="7501622" y="733970"/>
                </a:lnTo>
                <a:lnTo>
                  <a:pt x="7453376" y="743712"/>
                </a:lnTo>
                <a:lnTo>
                  <a:pt x="123952" y="743712"/>
                </a:lnTo>
                <a:lnTo>
                  <a:pt x="75705" y="733970"/>
                </a:lnTo>
                <a:lnTo>
                  <a:pt x="36306" y="707405"/>
                </a:lnTo>
                <a:lnTo>
                  <a:pt x="9741" y="668006"/>
                </a:lnTo>
                <a:lnTo>
                  <a:pt x="0" y="619760"/>
                </a:lnTo>
                <a:lnTo>
                  <a:pt x="0" y="123951"/>
                </a:lnTo>
                <a:close/>
              </a:path>
            </a:pathLst>
          </a:custGeom>
          <a:ln w="25907">
            <a:solidFill>
              <a:srgbClr val="0000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22197" y="2340101"/>
            <a:ext cx="7577455" cy="742315"/>
          </a:xfrm>
          <a:custGeom>
            <a:avLst/>
            <a:gdLst/>
            <a:ahLst/>
            <a:cxnLst/>
            <a:rect l="l" t="t" r="r" b="b"/>
            <a:pathLst>
              <a:path w="7577455" h="742314">
                <a:moveTo>
                  <a:pt x="0" y="123698"/>
                </a:moveTo>
                <a:lnTo>
                  <a:pt x="9721" y="75545"/>
                </a:lnTo>
                <a:lnTo>
                  <a:pt x="36231" y="36226"/>
                </a:lnTo>
                <a:lnTo>
                  <a:pt x="75550" y="9719"/>
                </a:lnTo>
                <a:lnTo>
                  <a:pt x="123698" y="0"/>
                </a:lnTo>
                <a:lnTo>
                  <a:pt x="7453630" y="0"/>
                </a:lnTo>
                <a:lnTo>
                  <a:pt x="7501782" y="9719"/>
                </a:lnTo>
                <a:lnTo>
                  <a:pt x="7541101" y="36226"/>
                </a:lnTo>
                <a:lnTo>
                  <a:pt x="7567608" y="75545"/>
                </a:lnTo>
                <a:lnTo>
                  <a:pt x="7577328" y="123698"/>
                </a:lnTo>
                <a:lnTo>
                  <a:pt x="7577328" y="618489"/>
                </a:lnTo>
                <a:lnTo>
                  <a:pt x="7567608" y="666642"/>
                </a:lnTo>
                <a:lnTo>
                  <a:pt x="7541101" y="705961"/>
                </a:lnTo>
                <a:lnTo>
                  <a:pt x="7501782" y="732468"/>
                </a:lnTo>
                <a:lnTo>
                  <a:pt x="7453630" y="742188"/>
                </a:lnTo>
                <a:lnTo>
                  <a:pt x="123698" y="742188"/>
                </a:lnTo>
                <a:lnTo>
                  <a:pt x="75550" y="732468"/>
                </a:lnTo>
                <a:lnTo>
                  <a:pt x="36231" y="705961"/>
                </a:lnTo>
                <a:lnTo>
                  <a:pt x="9721" y="666642"/>
                </a:lnTo>
                <a:lnTo>
                  <a:pt x="0" y="618489"/>
                </a:lnTo>
                <a:lnTo>
                  <a:pt x="0" y="123698"/>
                </a:lnTo>
                <a:close/>
              </a:path>
            </a:pathLst>
          </a:custGeom>
          <a:ln w="25908">
            <a:solidFill>
              <a:srgbClr val="0000E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809244" y="3159251"/>
            <a:ext cx="7603490" cy="769620"/>
            <a:chOff x="809244" y="3159251"/>
            <a:chExt cx="7603490" cy="769620"/>
          </a:xfrm>
        </p:grpSpPr>
        <p:sp>
          <p:nvSpPr>
            <p:cNvPr id="9" name="object 9"/>
            <p:cNvSpPr/>
            <p:nvPr/>
          </p:nvSpPr>
          <p:spPr>
            <a:xfrm>
              <a:off x="822198" y="3172205"/>
              <a:ext cx="7577455" cy="744220"/>
            </a:xfrm>
            <a:custGeom>
              <a:avLst/>
              <a:gdLst/>
              <a:ahLst/>
              <a:cxnLst/>
              <a:rect l="l" t="t" r="r" b="b"/>
              <a:pathLst>
                <a:path w="7577455" h="744220">
                  <a:moveTo>
                    <a:pt x="7453376" y="0"/>
                  </a:moveTo>
                  <a:lnTo>
                    <a:pt x="123952" y="0"/>
                  </a:lnTo>
                  <a:lnTo>
                    <a:pt x="75705" y="9741"/>
                  </a:lnTo>
                  <a:lnTo>
                    <a:pt x="36306" y="36306"/>
                  </a:lnTo>
                  <a:lnTo>
                    <a:pt x="9741" y="75705"/>
                  </a:lnTo>
                  <a:lnTo>
                    <a:pt x="0" y="123952"/>
                  </a:lnTo>
                  <a:lnTo>
                    <a:pt x="0" y="619760"/>
                  </a:lnTo>
                  <a:lnTo>
                    <a:pt x="9741" y="668006"/>
                  </a:lnTo>
                  <a:lnTo>
                    <a:pt x="36306" y="707405"/>
                  </a:lnTo>
                  <a:lnTo>
                    <a:pt x="75705" y="733970"/>
                  </a:lnTo>
                  <a:lnTo>
                    <a:pt x="123952" y="743712"/>
                  </a:lnTo>
                  <a:lnTo>
                    <a:pt x="7453376" y="743712"/>
                  </a:lnTo>
                  <a:lnTo>
                    <a:pt x="7501622" y="733970"/>
                  </a:lnTo>
                  <a:lnTo>
                    <a:pt x="7541021" y="707405"/>
                  </a:lnTo>
                  <a:lnTo>
                    <a:pt x="7567586" y="668006"/>
                  </a:lnTo>
                  <a:lnTo>
                    <a:pt x="7577328" y="619760"/>
                  </a:lnTo>
                  <a:lnTo>
                    <a:pt x="7577328" y="123952"/>
                  </a:lnTo>
                  <a:lnTo>
                    <a:pt x="7567586" y="75705"/>
                  </a:lnTo>
                  <a:lnTo>
                    <a:pt x="7541021" y="36306"/>
                  </a:lnTo>
                  <a:lnTo>
                    <a:pt x="7501622" y="9741"/>
                  </a:lnTo>
                  <a:lnTo>
                    <a:pt x="7453376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22198" y="3172205"/>
              <a:ext cx="7577455" cy="744220"/>
            </a:xfrm>
            <a:custGeom>
              <a:avLst/>
              <a:gdLst/>
              <a:ahLst/>
              <a:cxnLst/>
              <a:rect l="l" t="t" r="r" b="b"/>
              <a:pathLst>
                <a:path w="7577455" h="744220">
                  <a:moveTo>
                    <a:pt x="0" y="123952"/>
                  </a:moveTo>
                  <a:lnTo>
                    <a:pt x="9741" y="75705"/>
                  </a:lnTo>
                  <a:lnTo>
                    <a:pt x="36306" y="36306"/>
                  </a:lnTo>
                  <a:lnTo>
                    <a:pt x="75705" y="9741"/>
                  </a:lnTo>
                  <a:lnTo>
                    <a:pt x="123952" y="0"/>
                  </a:lnTo>
                  <a:lnTo>
                    <a:pt x="7453376" y="0"/>
                  </a:lnTo>
                  <a:lnTo>
                    <a:pt x="7501622" y="9741"/>
                  </a:lnTo>
                  <a:lnTo>
                    <a:pt x="7541021" y="36306"/>
                  </a:lnTo>
                  <a:lnTo>
                    <a:pt x="7567586" y="75705"/>
                  </a:lnTo>
                  <a:lnTo>
                    <a:pt x="7577328" y="123952"/>
                  </a:lnTo>
                  <a:lnTo>
                    <a:pt x="7577328" y="619760"/>
                  </a:lnTo>
                  <a:lnTo>
                    <a:pt x="7567586" y="668006"/>
                  </a:lnTo>
                  <a:lnTo>
                    <a:pt x="7541021" y="707405"/>
                  </a:lnTo>
                  <a:lnTo>
                    <a:pt x="7501622" y="733970"/>
                  </a:lnTo>
                  <a:lnTo>
                    <a:pt x="7453376" y="743712"/>
                  </a:lnTo>
                  <a:lnTo>
                    <a:pt x="123952" y="743712"/>
                  </a:lnTo>
                  <a:lnTo>
                    <a:pt x="75705" y="733970"/>
                  </a:lnTo>
                  <a:lnTo>
                    <a:pt x="36306" y="707405"/>
                  </a:lnTo>
                  <a:lnTo>
                    <a:pt x="9741" y="668006"/>
                  </a:lnTo>
                  <a:lnTo>
                    <a:pt x="0" y="619760"/>
                  </a:lnTo>
                  <a:lnTo>
                    <a:pt x="0" y="123952"/>
                  </a:lnTo>
                  <a:close/>
                </a:path>
              </a:pathLst>
            </a:custGeom>
            <a:ln w="25907">
              <a:solidFill>
                <a:srgbClr val="0000E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822197" y="4005834"/>
            <a:ext cx="7577455" cy="742315"/>
          </a:xfrm>
          <a:custGeom>
            <a:avLst/>
            <a:gdLst/>
            <a:ahLst/>
            <a:cxnLst/>
            <a:rect l="l" t="t" r="r" b="b"/>
            <a:pathLst>
              <a:path w="7577455" h="742314">
                <a:moveTo>
                  <a:pt x="0" y="123698"/>
                </a:moveTo>
                <a:lnTo>
                  <a:pt x="9721" y="75545"/>
                </a:lnTo>
                <a:lnTo>
                  <a:pt x="36231" y="36226"/>
                </a:lnTo>
                <a:lnTo>
                  <a:pt x="75550" y="9719"/>
                </a:lnTo>
                <a:lnTo>
                  <a:pt x="123698" y="0"/>
                </a:lnTo>
                <a:lnTo>
                  <a:pt x="7453630" y="0"/>
                </a:lnTo>
                <a:lnTo>
                  <a:pt x="7501782" y="9719"/>
                </a:lnTo>
                <a:lnTo>
                  <a:pt x="7541101" y="36226"/>
                </a:lnTo>
                <a:lnTo>
                  <a:pt x="7567608" y="75545"/>
                </a:lnTo>
                <a:lnTo>
                  <a:pt x="7577328" y="123698"/>
                </a:lnTo>
                <a:lnTo>
                  <a:pt x="7577328" y="618490"/>
                </a:lnTo>
                <a:lnTo>
                  <a:pt x="7567608" y="666642"/>
                </a:lnTo>
                <a:lnTo>
                  <a:pt x="7541101" y="705961"/>
                </a:lnTo>
                <a:lnTo>
                  <a:pt x="7501782" y="732468"/>
                </a:lnTo>
                <a:lnTo>
                  <a:pt x="7453630" y="742188"/>
                </a:lnTo>
                <a:lnTo>
                  <a:pt x="123698" y="742188"/>
                </a:lnTo>
                <a:lnTo>
                  <a:pt x="75550" y="732468"/>
                </a:lnTo>
                <a:lnTo>
                  <a:pt x="36231" y="705961"/>
                </a:lnTo>
                <a:lnTo>
                  <a:pt x="9721" y="666642"/>
                </a:lnTo>
                <a:lnTo>
                  <a:pt x="0" y="618490"/>
                </a:lnTo>
                <a:lnTo>
                  <a:pt x="0" y="123698"/>
                </a:lnTo>
                <a:close/>
              </a:path>
            </a:pathLst>
          </a:custGeom>
          <a:ln w="25908">
            <a:solidFill>
              <a:srgbClr val="0000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22197" y="4837938"/>
            <a:ext cx="7577455" cy="744220"/>
          </a:xfrm>
          <a:custGeom>
            <a:avLst/>
            <a:gdLst/>
            <a:ahLst/>
            <a:cxnLst/>
            <a:rect l="l" t="t" r="r" b="b"/>
            <a:pathLst>
              <a:path w="7577455" h="744220">
                <a:moveTo>
                  <a:pt x="0" y="123951"/>
                </a:moveTo>
                <a:lnTo>
                  <a:pt x="9741" y="75705"/>
                </a:lnTo>
                <a:lnTo>
                  <a:pt x="36306" y="36306"/>
                </a:lnTo>
                <a:lnTo>
                  <a:pt x="75705" y="9741"/>
                </a:lnTo>
                <a:lnTo>
                  <a:pt x="123952" y="0"/>
                </a:lnTo>
                <a:lnTo>
                  <a:pt x="7453376" y="0"/>
                </a:lnTo>
                <a:lnTo>
                  <a:pt x="7501622" y="9741"/>
                </a:lnTo>
                <a:lnTo>
                  <a:pt x="7541021" y="36306"/>
                </a:lnTo>
                <a:lnTo>
                  <a:pt x="7567586" y="75705"/>
                </a:lnTo>
                <a:lnTo>
                  <a:pt x="7577328" y="123951"/>
                </a:lnTo>
                <a:lnTo>
                  <a:pt x="7577328" y="619760"/>
                </a:lnTo>
                <a:lnTo>
                  <a:pt x="7567586" y="668006"/>
                </a:lnTo>
                <a:lnTo>
                  <a:pt x="7541021" y="707405"/>
                </a:lnTo>
                <a:lnTo>
                  <a:pt x="7501622" y="733970"/>
                </a:lnTo>
                <a:lnTo>
                  <a:pt x="7453376" y="743712"/>
                </a:lnTo>
                <a:lnTo>
                  <a:pt x="123952" y="743712"/>
                </a:lnTo>
                <a:lnTo>
                  <a:pt x="75705" y="733970"/>
                </a:lnTo>
                <a:lnTo>
                  <a:pt x="36306" y="707405"/>
                </a:lnTo>
                <a:lnTo>
                  <a:pt x="9741" y="668006"/>
                </a:lnTo>
                <a:lnTo>
                  <a:pt x="0" y="619760"/>
                </a:lnTo>
                <a:lnTo>
                  <a:pt x="0" y="123951"/>
                </a:lnTo>
                <a:close/>
              </a:path>
            </a:pathLst>
          </a:custGeom>
          <a:ln w="25907">
            <a:solidFill>
              <a:srgbClr val="0000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xfrm>
            <a:off x="963879" y="1581734"/>
            <a:ext cx="5454650" cy="3846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Understanding</a:t>
            </a:r>
            <a:r>
              <a:rPr spc="-8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intruders</a:t>
            </a:r>
            <a:endParaRPr spc="-1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5080">
              <a:lnSpc>
                <a:spcPct val="176000"/>
              </a:lnSpc>
              <a:spcBef>
                <a:spcPts val="5"/>
              </a:spcBef>
            </a:pP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Intrusion</a:t>
            </a:r>
            <a:r>
              <a:rPr spc="-114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detection</a:t>
            </a:r>
            <a:r>
              <a:rPr spc="-8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system</a:t>
            </a:r>
            <a:r>
              <a:rPr spc="-1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(IDS) 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Intrusion</a:t>
            </a:r>
            <a:r>
              <a:rPr spc="-10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prevention</a:t>
            </a:r>
            <a:r>
              <a:rPr spc="-9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systems</a:t>
            </a:r>
            <a:r>
              <a:rPr spc="-9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(IPS)</a:t>
            </a:r>
            <a:endParaRPr spc="-1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2725420">
              <a:lnSpc>
                <a:spcPct val="176000"/>
              </a:lnSpc>
            </a:pP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Detection</a:t>
            </a:r>
            <a:r>
              <a:rPr spc="-9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theory Firewalls</a:t>
            </a:r>
            <a:endParaRPr spc="-1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9144000" cy="990600"/>
            <a:chOff x="0" y="0"/>
            <a:chExt cx="9144000" cy="99060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1492" y="0"/>
              <a:ext cx="3302508" cy="990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302507" cy="990600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65"/>
              </a:lnSpc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237615"/>
            <a:chOff x="0" y="0"/>
            <a:chExt cx="9144000" cy="12376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313432" y="0"/>
              <a:ext cx="4602480" cy="12374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144000" cy="990600"/>
            </a:xfrm>
            <a:custGeom>
              <a:avLst/>
              <a:gdLst/>
              <a:ahLst/>
              <a:cxnLst/>
              <a:rect l="l" t="t" r="r" b="b"/>
              <a:pathLst>
                <a:path w="9144000" h="990600">
                  <a:moveTo>
                    <a:pt x="9144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9144000" y="990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7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52600" y="0"/>
            <a:ext cx="5382260" cy="95504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730250" marR="5080" indent="-718185" algn="ctr">
              <a:lnSpc>
                <a:spcPts val="3460"/>
              </a:lnSpc>
              <a:spcBef>
                <a:spcPts val="535"/>
              </a:spcBef>
            </a:pP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Single</a:t>
            </a:r>
            <a:r>
              <a:rPr spc="-5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slide</a:t>
            </a:r>
            <a:r>
              <a:rPr spc="-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coverage</a:t>
            </a:r>
            <a:r>
              <a:rPr spc="-5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25" dirty="0">
                <a:latin typeface="Times New Roman" panose="02020603050405020304" charset="0"/>
                <a:cs typeface="Times New Roman" panose="02020603050405020304" charset="0"/>
              </a:rPr>
              <a:t>of 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(almost)</a:t>
            </a:r>
            <a:r>
              <a:rPr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all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25" dirty="0">
                <a:latin typeface="Times New Roman" panose="02020603050405020304" charset="0"/>
                <a:cs typeface="Times New Roman" panose="02020603050405020304" charset="0"/>
              </a:rPr>
              <a:t>IPS</a:t>
            </a:r>
            <a:endParaRPr spc="-2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65"/>
              </a:lnSpc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598423" y="2782062"/>
            <a:ext cx="8022590" cy="949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ts val="3650"/>
              </a:lnSpc>
              <a:spcBef>
                <a:spcPts val="105"/>
              </a:spcBef>
            </a:pPr>
            <a:r>
              <a:rPr sz="3200" b="1" dirty="0">
                <a:latin typeface="Times New Roman" panose="02020603050405020304" charset="0"/>
                <a:cs typeface="Times New Roman" panose="02020603050405020304" charset="0"/>
              </a:rPr>
              <a:t>Intrusion</a:t>
            </a:r>
            <a:r>
              <a:rPr sz="3200" b="1" spc="-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b="1" dirty="0">
                <a:latin typeface="Times New Roman" panose="02020603050405020304" charset="0"/>
                <a:cs typeface="Times New Roman" panose="02020603050405020304" charset="0"/>
              </a:rPr>
              <a:t>Prevention</a:t>
            </a:r>
            <a:r>
              <a:rPr sz="3200" b="1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b="1" dirty="0">
                <a:latin typeface="Times New Roman" panose="02020603050405020304" charset="0"/>
                <a:cs typeface="Times New Roman" panose="02020603050405020304" charset="0"/>
              </a:rPr>
              <a:t>System</a:t>
            </a:r>
            <a:r>
              <a:rPr sz="3200" b="1" spc="-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b="1" spc="-10" dirty="0">
                <a:latin typeface="Times New Roman" panose="02020603050405020304" charset="0"/>
                <a:cs typeface="Times New Roman" panose="02020603050405020304" charset="0"/>
              </a:rPr>
              <a:t>(IPS):</a:t>
            </a:r>
            <a:endParaRPr sz="32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ts val="3650"/>
              </a:lnSpc>
            </a:pPr>
            <a:r>
              <a:rPr sz="3200" dirty="0">
                <a:latin typeface="Times New Roman" panose="02020603050405020304" charset="0"/>
                <a:cs typeface="Times New Roman" panose="02020603050405020304" charset="0"/>
              </a:rPr>
              <a:t>It’s</a:t>
            </a:r>
            <a:r>
              <a:rPr sz="3200" spc="-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dirty="0">
                <a:latin typeface="Times New Roman" panose="02020603050405020304" charset="0"/>
                <a:cs typeface="Times New Roman" panose="02020603050405020304" charset="0"/>
              </a:rPr>
              <a:t>IDS</a:t>
            </a:r>
            <a:r>
              <a:rPr sz="3200" spc="-5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dirty="0">
                <a:latin typeface="Times New Roman" panose="02020603050405020304" charset="0"/>
                <a:cs typeface="Times New Roman" panose="02020603050405020304" charset="0"/>
              </a:rPr>
              <a:t>that</a:t>
            </a:r>
            <a:r>
              <a:rPr sz="3200" spc="-2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dirty="0">
                <a:latin typeface="Times New Roman" panose="02020603050405020304" charset="0"/>
                <a:cs typeface="Times New Roman" panose="02020603050405020304" charset="0"/>
              </a:rPr>
              <a:t>can</a:t>
            </a:r>
            <a:r>
              <a:rPr sz="3200" spc="-5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dirty="0">
                <a:latin typeface="Times New Roman" panose="02020603050405020304" charset="0"/>
                <a:cs typeface="Times New Roman" panose="02020603050405020304" charset="0"/>
              </a:rPr>
              <a:t>do</a:t>
            </a:r>
            <a:r>
              <a:rPr sz="3200" spc="-5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dirty="0">
                <a:latin typeface="Times New Roman" panose="02020603050405020304" charset="0"/>
                <a:cs typeface="Times New Roman" panose="02020603050405020304" charset="0"/>
              </a:rPr>
              <a:t>something</a:t>
            </a:r>
            <a:r>
              <a:rPr sz="32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dirty="0">
                <a:latin typeface="Times New Roman" panose="02020603050405020304" charset="0"/>
                <a:cs typeface="Times New Roman" panose="02020603050405020304" charset="0"/>
              </a:rPr>
              <a:t>about</a:t>
            </a:r>
            <a:r>
              <a:rPr sz="3200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dirty="0">
                <a:latin typeface="Times New Roman" panose="02020603050405020304" charset="0"/>
                <a:cs typeface="Times New Roman" panose="02020603050405020304" charset="0"/>
              </a:rPr>
              <a:t>stuff</a:t>
            </a:r>
            <a:r>
              <a:rPr sz="3200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dirty="0">
                <a:latin typeface="Times New Roman" panose="02020603050405020304" charset="0"/>
                <a:cs typeface="Times New Roman" panose="02020603050405020304" charset="0"/>
              </a:rPr>
              <a:t>it</a:t>
            </a:r>
            <a:r>
              <a:rPr sz="3200" spc="-5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20" dirty="0">
                <a:latin typeface="Times New Roman" panose="02020603050405020304" charset="0"/>
                <a:cs typeface="Times New Roman" panose="02020603050405020304" charset="0"/>
              </a:rPr>
              <a:t>sees</a:t>
            </a:r>
            <a:endParaRPr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49020"/>
            <a:chOff x="0" y="0"/>
            <a:chExt cx="9144000" cy="104902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9144000" cy="104861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9632" y="88379"/>
              <a:ext cx="4358640" cy="9342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9144000" cy="1000125"/>
            </a:xfrm>
            <a:custGeom>
              <a:avLst/>
              <a:gdLst/>
              <a:ahLst/>
              <a:cxnLst/>
              <a:rect l="l" t="t" r="r" b="b"/>
              <a:pathLst>
                <a:path w="9144000" h="1000125">
                  <a:moveTo>
                    <a:pt x="9144000" y="0"/>
                  </a:moveTo>
                  <a:lnTo>
                    <a:pt x="0" y="0"/>
                  </a:lnTo>
                  <a:lnTo>
                    <a:pt x="0" y="999744"/>
                  </a:lnTo>
                  <a:lnTo>
                    <a:pt x="9144000" y="9997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7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7286" rIns="0" bIns="0" rtlCol="0">
            <a:spAutoFit/>
          </a:bodyPr>
          <a:lstStyle/>
          <a:p>
            <a:pPr marL="157353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</a:t>
            </a:r>
            <a:r>
              <a:rPr spc="-15" dirty="0"/>
              <a:t> </a:t>
            </a:r>
            <a:r>
              <a:rPr dirty="0"/>
              <a:t>NIDS</a:t>
            </a:r>
            <a:r>
              <a:rPr spc="-15" dirty="0"/>
              <a:t> </a:t>
            </a:r>
            <a:r>
              <a:rPr dirty="0"/>
              <a:t>vs </a:t>
            </a:r>
            <a:r>
              <a:rPr spc="-20" dirty="0"/>
              <a:t>NIPS</a:t>
            </a:r>
            <a:endParaRPr spc="-20" dirty="0"/>
          </a:p>
        </p:txBody>
      </p:sp>
      <p:sp>
        <p:nvSpPr>
          <p:cNvPr id="7" name="object 7"/>
          <p:cNvSpPr txBox="1"/>
          <p:nvPr/>
        </p:nvSpPr>
        <p:spPr>
          <a:xfrm>
            <a:off x="536549" y="1340971"/>
            <a:ext cx="3850640" cy="163703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2400" b="1" dirty="0">
                <a:latin typeface="Times New Roman" panose="02020603050405020304" charset="0"/>
                <a:cs typeface="Times New Roman" panose="02020603050405020304" charset="0"/>
              </a:rPr>
              <a:t>NIDS</a:t>
            </a:r>
            <a:r>
              <a:rPr sz="2400" b="1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299085" indent="-286385">
              <a:lnSpc>
                <a:spcPts val="2735"/>
              </a:lnSpc>
              <a:spcBef>
                <a:spcPts val="435"/>
              </a:spcBef>
              <a:buChar char="•"/>
              <a:tabLst>
                <a:tab pos="299085" algn="l"/>
              </a:tabLst>
            </a:pP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Can</a:t>
            </a:r>
            <a:r>
              <a:rPr sz="2400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only</a:t>
            </a:r>
            <a:r>
              <a:rPr sz="2400" spc="-1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" sz="2400" dirty="0">
                <a:latin typeface="Times New Roman" panose="02020603050405020304" charset="0"/>
                <a:cs typeface="Times New Roman" panose="02020603050405020304" charset="0"/>
              </a:rPr>
              <a:t>alert </a:t>
            </a:r>
            <a:r>
              <a:rPr sz="2400" spc="-10" dirty="0">
                <a:latin typeface="Times New Roman" panose="02020603050405020304" charset="0"/>
                <a:cs typeface="Times New Roman" panose="02020603050405020304" charset="0"/>
              </a:rPr>
              <a:t>passively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299085">
              <a:lnSpc>
                <a:spcPts val="2735"/>
              </a:lnSpc>
            </a:pP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on</a:t>
            </a:r>
            <a:r>
              <a:rPr sz="2400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traffic</a:t>
            </a:r>
            <a:r>
              <a:rPr sz="24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it</a:t>
            </a:r>
            <a:r>
              <a:rPr sz="2400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20" dirty="0">
                <a:latin typeface="Times New Roman" panose="02020603050405020304" charset="0"/>
                <a:cs typeface="Times New Roman" panose="02020603050405020304" charset="0"/>
              </a:rPr>
              <a:t>sees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299085" indent="-286385">
              <a:lnSpc>
                <a:spcPct val="100000"/>
              </a:lnSpc>
              <a:spcBef>
                <a:spcPts val="575"/>
              </a:spcBef>
              <a:buChar char="•"/>
              <a:tabLst>
                <a:tab pos="299085" algn="l"/>
              </a:tabLst>
            </a:pP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False</a:t>
            </a:r>
            <a:r>
              <a:rPr sz="2400" spc="-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positive:</a:t>
            </a:r>
            <a:r>
              <a:rPr sz="2400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Spurious</a:t>
            </a:r>
            <a:r>
              <a:rPr sz="24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0" dirty="0">
                <a:latin typeface="Times New Roman" panose="02020603050405020304" charset="0"/>
                <a:cs typeface="Times New Roman" panose="02020603050405020304" charset="0"/>
              </a:rPr>
              <a:t>alert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25161" y="1340971"/>
            <a:ext cx="3776345" cy="267081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2400" b="1" dirty="0">
                <a:latin typeface="Times New Roman" panose="02020603050405020304" charset="0"/>
                <a:cs typeface="Times New Roman" panose="02020603050405020304" charset="0"/>
              </a:rPr>
              <a:t>NIPS</a:t>
            </a:r>
            <a:r>
              <a:rPr sz="2400" b="1" spc="-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299085" marR="5080" indent="-287020">
              <a:lnSpc>
                <a:spcPct val="90000"/>
              </a:lnSpc>
              <a:spcBef>
                <a:spcPts val="725"/>
              </a:spcBef>
              <a:buChar char="•"/>
              <a:tabLst>
                <a:tab pos="299085" algn="l"/>
              </a:tabLst>
            </a:pP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Can</a:t>
            </a:r>
            <a:r>
              <a:rPr sz="24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b="1" dirty="0">
                <a:latin typeface="Times New Roman" panose="02020603050405020304" charset="0"/>
                <a:cs typeface="Times New Roman" panose="02020603050405020304" charset="0"/>
              </a:rPr>
              <a:t>drop</a:t>
            </a:r>
            <a:r>
              <a:rPr sz="2400" b="1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(ignore)</a:t>
            </a:r>
            <a:r>
              <a:rPr sz="24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or</a:t>
            </a:r>
            <a:r>
              <a:rPr sz="2400" spc="-2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b="1" spc="-10" dirty="0">
                <a:latin typeface="Times New Roman" panose="02020603050405020304" charset="0"/>
                <a:cs typeface="Times New Roman" panose="02020603050405020304" charset="0"/>
              </a:rPr>
              <a:t>reject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(drop</a:t>
            </a:r>
            <a:r>
              <a:rPr sz="2400" spc="-1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with</a:t>
            </a:r>
            <a:r>
              <a:rPr sz="2400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ICMP</a:t>
            </a:r>
            <a:r>
              <a:rPr sz="2400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notice</a:t>
            </a:r>
            <a:r>
              <a:rPr sz="2400" spc="-1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20" dirty="0">
                <a:latin typeface="Times New Roman" panose="02020603050405020304" charset="0"/>
                <a:cs typeface="Times New Roman" panose="02020603050405020304" charset="0"/>
              </a:rPr>
              <a:t>sent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sz="2400" spc="-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sender)</a:t>
            </a:r>
            <a:r>
              <a:rPr sz="2400" spc="-5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any</a:t>
            </a:r>
            <a:r>
              <a:rPr sz="24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packet</a:t>
            </a:r>
            <a:r>
              <a:rPr sz="2400" spc="-7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25" dirty="0">
                <a:latin typeface="Times New Roman" panose="02020603050405020304" charset="0"/>
                <a:cs typeface="Times New Roman" panose="02020603050405020304" charset="0"/>
              </a:rPr>
              <a:t>it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R="172085" algn="r">
              <a:lnSpc>
                <a:spcPts val="2590"/>
              </a:lnSpc>
            </a:pP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doesn’t</a:t>
            </a:r>
            <a:r>
              <a:rPr sz="2400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like;</a:t>
            </a:r>
            <a:r>
              <a:rPr sz="2400" spc="-5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can</a:t>
            </a:r>
            <a:r>
              <a:rPr sz="24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also</a:t>
            </a:r>
            <a:r>
              <a:rPr sz="2400" spc="-5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0" dirty="0">
                <a:latin typeface="Times New Roman" panose="02020603050405020304" charset="0"/>
                <a:cs typeface="Times New Roman" panose="02020603050405020304" charset="0"/>
              </a:rPr>
              <a:t>alert.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286385" marR="190500" indent="-286385" algn="r">
              <a:lnSpc>
                <a:spcPct val="100000"/>
              </a:lnSpc>
              <a:spcBef>
                <a:spcPts val="575"/>
              </a:spcBef>
              <a:buChar char="•"/>
              <a:tabLst>
                <a:tab pos="286385" algn="l"/>
              </a:tabLst>
            </a:pP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False</a:t>
            </a:r>
            <a:r>
              <a:rPr sz="2400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positive:</a:t>
            </a:r>
            <a:r>
              <a:rPr sz="2400" spc="-1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Breaks</a:t>
            </a:r>
            <a:r>
              <a:rPr sz="2400" spc="-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20" dirty="0">
                <a:latin typeface="Times New Roman" panose="02020603050405020304" charset="0"/>
                <a:cs typeface="Times New Roman" panose="02020603050405020304" charset="0"/>
              </a:rPr>
              <a:t>stuff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87534" y="5873386"/>
            <a:ext cx="1597660" cy="605790"/>
            <a:chOff x="987534" y="5873386"/>
            <a:chExt cx="1597660" cy="60579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534" y="5873386"/>
              <a:ext cx="1597186" cy="60527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8220" y="5939028"/>
              <a:ext cx="1469136" cy="5074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7171" y="5892127"/>
              <a:ext cx="1522828" cy="53328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00605" y="6276479"/>
              <a:ext cx="114553" cy="889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27171" y="5892127"/>
              <a:ext cx="1523365" cy="533400"/>
            </a:xfrm>
            <a:custGeom>
              <a:avLst/>
              <a:gdLst/>
              <a:ahLst/>
              <a:cxnLst/>
              <a:rect l="l" t="t" r="r" b="b"/>
              <a:pathLst>
                <a:path w="1523364" h="533400">
                  <a:moveTo>
                    <a:pt x="137583" y="175564"/>
                  </a:moveTo>
                  <a:lnTo>
                    <a:pt x="153608" y="116722"/>
                  </a:lnTo>
                  <a:lnTo>
                    <a:pt x="184019" y="91574"/>
                  </a:lnTo>
                  <a:lnTo>
                    <a:pt x="226769" y="70897"/>
                  </a:lnTo>
                  <a:lnTo>
                    <a:pt x="279914" y="55909"/>
                  </a:lnTo>
                  <a:lnTo>
                    <a:pt x="341507" y="47827"/>
                  </a:lnTo>
                  <a:lnTo>
                    <a:pt x="381163" y="46852"/>
                  </a:lnTo>
                  <a:lnTo>
                    <a:pt x="420343" y="49002"/>
                  </a:lnTo>
                  <a:lnTo>
                    <a:pt x="458236" y="54199"/>
                  </a:lnTo>
                  <a:lnTo>
                    <a:pt x="494034" y="62368"/>
                  </a:lnTo>
                  <a:lnTo>
                    <a:pt x="530415" y="39467"/>
                  </a:lnTo>
                  <a:lnTo>
                    <a:pt x="578244" y="23688"/>
                  </a:lnTo>
                  <a:lnTo>
                    <a:pt x="633334" y="15644"/>
                  </a:lnTo>
                  <a:lnTo>
                    <a:pt x="691496" y="15947"/>
                  </a:lnTo>
                  <a:lnTo>
                    <a:pt x="748542" y="25208"/>
                  </a:lnTo>
                  <a:lnTo>
                    <a:pt x="792230" y="40512"/>
                  </a:lnTo>
                  <a:lnTo>
                    <a:pt x="829818" y="17516"/>
                  </a:lnTo>
                  <a:lnTo>
                    <a:pt x="881194" y="3659"/>
                  </a:lnTo>
                  <a:lnTo>
                    <a:pt x="939713" y="0"/>
                  </a:lnTo>
                  <a:lnTo>
                    <a:pt x="998732" y="7593"/>
                  </a:lnTo>
                  <a:lnTo>
                    <a:pt x="1014020" y="11757"/>
                  </a:lnTo>
                  <a:lnTo>
                    <a:pt x="1028165" y="16707"/>
                  </a:lnTo>
                  <a:lnTo>
                    <a:pt x="1041023" y="22393"/>
                  </a:lnTo>
                  <a:lnTo>
                    <a:pt x="1052453" y="28764"/>
                  </a:lnTo>
                  <a:lnTo>
                    <a:pt x="1094143" y="11816"/>
                  </a:lnTo>
                  <a:lnTo>
                    <a:pt x="1143105" y="2239"/>
                  </a:lnTo>
                  <a:lnTo>
                    <a:pt x="1195365" y="190"/>
                  </a:lnTo>
                  <a:lnTo>
                    <a:pt x="1246948" y="5826"/>
                  </a:lnTo>
                  <a:lnTo>
                    <a:pt x="1293880" y="19303"/>
                  </a:lnTo>
                  <a:lnTo>
                    <a:pt x="1331552" y="40745"/>
                  </a:lnTo>
                  <a:lnTo>
                    <a:pt x="1351792" y="66979"/>
                  </a:lnTo>
                  <a:lnTo>
                    <a:pt x="1406628" y="78853"/>
                  </a:lnTo>
                  <a:lnTo>
                    <a:pt x="1449436" y="97629"/>
                  </a:lnTo>
                  <a:lnTo>
                    <a:pt x="1478034" y="121491"/>
                  </a:lnTo>
                  <a:lnTo>
                    <a:pt x="1490241" y="148625"/>
                  </a:lnTo>
                  <a:lnTo>
                    <a:pt x="1483872" y="177215"/>
                  </a:lnTo>
                  <a:lnTo>
                    <a:pt x="1481586" y="181240"/>
                  </a:lnTo>
                  <a:lnTo>
                    <a:pt x="1478665" y="185190"/>
                  </a:lnTo>
                  <a:lnTo>
                    <a:pt x="1475236" y="189013"/>
                  </a:lnTo>
                  <a:lnTo>
                    <a:pt x="1507162" y="215490"/>
                  </a:lnTo>
                  <a:lnTo>
                    <a:pt x="1522828" y="244048"/>
                  </a:lnTo>
                  <a:lnTo>
                    <a:pt x="1522655" y="273165"/>
                  </a:lnTo>
                  <a:lnTo>
                    <a:pt x="1507062" y="301317"/>
                  </a:lnTo>
                  <a:lnTo>
                    <a:pt x="1476468" y="326982"/>
                  </a:lnTo>
                  <a:lnTo>
                    <a:pt x="1431294" y="348639"/>
                  </a:lnTo>
                  <a:lnTo>
                    <a:pt x="1378415" y="363281"/>
                  </a:lnTo>
                  <a:lnTo>
                    <a:pt x="1319534" y="371055"/>
                  </a:lnTo>
                  <a:lnTo>
                    <a:pt x="1308622" y="401717"/>
                  </a:lnTo>
                  <a:lnTo>
                    <a:pt x="1279209" y="428270"/>
                  </a:lnTo>
                  <a:lnTo>
                    <a:pt x="1234678" y="449129"/>
                  </a:lnTo>
                  <a:lnTo>
                    <a:pt x="1178412" y="462704"/>
                  </a:lnTo>
                  <a:lnTo>
                    <a:pt x="1113794" y="467410"/>
                  </a:lnTo>
                  <a:lnTo>
                    <a:pt x="1085807" y="466383"/>
                  </a:lnTo>
                  <a:lnTo>
                    <a:pt x="1058486" y="463549"/>
                  </a:lnTo>
                  <a:lnTo>
                    <a:pt x="1032213" y="458962"/>
                  </a:lnTo>
                  <a:lnTo>
                    <a:pt x="1007368" y="452678"/>
                  </a:lnTo>
                  <a:lnTo>
                    <a:pt x="985529" y="476773"/>
                  </a:lnTo>
                  <a:lnTo>
                    <a:pt x="914135" y="513539"/>
                  </a:lnTo>
                  <a:lnTo>
                    <a:pt x="868150" y="525297"/>
                  </a:lnTo>
                  <a:lnTo>
                    <a:pt x="817683" y="532030"/>
                  </a:lnTo>
                  <a:lnTo>
                    <a:pt x="764519" y="533283"/>
                  </a:lnTo>
                  <a:lnTo>
                    <a:pt x="710442" y="528598"/>
                  </a:lnTo>
                  <a:lnTo>
                    <a:pt x="672297" y="521321"/>
                  </a:lnTo>
                  <a:lnTo>
                    <a:pt x="637592" y="511112"/>
                  </a:lnTo>
                  <a:lnTo>
                    <a:pt x="607054" y="498228"/>
                  </a:lnTo>
                  <a:lnTo>
                    <a:pt x="581410" y="482929"/>
                  </a:lnTo>
                  <a:lnTo>
                    <a:pt x="531518" y="494180"/>
                  </a:lnTo>
                  <a:lnTo>
                    <a:pt x="479523" y="500270"/>
                  </a:lnTo>
                  <a:lnTo>
                    <a:pt x="426930" y="501376"/>
                  </a:lnTo>
                  <a:lnTo>
                    <a:pt x="375245" y="497678"/>
                  </a:lnTo>
                  <a:lnTo>
                    <a:pt x="325972" y="489356"/>
                  </a:lnTo>
                  <a:lnTo>
                    <a:pt x="280616" y="476587"/>
                  </a:lnTo>
                  <a:lnTo>
                    <a:pt x="240682" y="459552"/>
                  </a:lnTo>
                  <a:lnTo>
                    <a:pt x="207675" y="438428"/>
                  </a:lnTo>
                  <a:lnTo>
                    <a:pt x="204792" y="436091"/>
                  </a:lnTo>
                  <a:lnTo>
                    <a:pt x="143921" y="433701"/>
                  </a:lnTo>
                  <a:lnTo>
                    <a:pt x="91520" y="420854"/>
                  </a:lnTo>
                  <a:lnTo>
                    <a:pt x="53084" y="399612"/>
                  </a:lnTo>
                  <a:lnTo>
                    <a:pt x="34104" y="372033"/>
                  </a:lnTo>
                  <a:lnTo>
                    <a:pt x="33847" y="356096"/>
                  </a:lnTo>
                  <a:lnTo>
                    <a:pt x="40752" y="340686"/>
                  </a:lnTo>
                  <a:lnTo>
                    <a:pt x="54449" y="326338"/>
                  </a:lnTo>
                  <a:lnTo>
                    <a:pt x="74566" y="313587"/>
                  </a:lnTo>
                  <a:lnTo>
                    <a:pt x="29168" y="294165"/>
                  </a:lnTo>
                  <a:lnTo>
                    <a:pt x="3725" y="268799"/>
                  </a:lnTo>
                  <a:lnTo>
                    <a:pt x="0" y="240715"/>
                  </a:lnTo>
                  <a:lnTo>
                    <a:pt x="19753" y="213143"/>
                  </a:lnTo>
                  <a:lnTo>
                    <a:pt x="41548" y="199355"/>
                  </a:lnTo>
                  <a:lnTo>
                    <a:pt x="69068" y="188518"/>
                  </a:lnTo>
                  <a:lnTo>
                    <a:pt x="101068" y="181014"/>
                  </a:lnTo>
                  <a:lnTo>
                    <a:pt x="136301" y="177227"/>
                  </a:lnTo>
                  <a:lnTo>
                    <a:pt x="137583" y="175564"/>
                  </a:lnTo>
                  <a:close/>
                </a:path>
                <a:path w="1523364" h="533400">
                  <a:moveTo>
                    <a:pt x="1305945" y="414057"/>
                  </a:moveTo>
                  <a:lnTo>
                    <a:pt x="1305945" y="422236"/>
                  </a:lnTo>
                  <a:lnTo>
                    <a:pt x="1299341" y="428878"/>
                  </a:lnTo>
                  <a:lnTo>
                    <a:pt x="1291213" y="428878"/>
                  </a:lnTo>
                  <a:lnTo>
                    <a:pt x="1282958" y="428878"/>
                  </a:lnTo>
                  <a:lnTo>
                    <a:pt x="1276354" y="422236"/>
                  </a:lnTo>
                  <a:lnTo>
                    <a:pt x="1276354" y="414057"/>
                  </a:lnTo>
                  <a:lnTo>
                    <a:pt x="1276354" y="405878"/>
                  </a:lnTo>
                  <a:lnTo>
                    <a:pt x="1282958" y="399236"/>
                  </a:lnTo>
                  <a:lnTo>
                    <a:pt x="1291213" y="399236"/>
                  </a:lnTo>
                  <a:lnTo>
                    <a:pt x="1299341" y="399236"/>
                  </a:lnTo>
                  <a:lnTo>
                    <a:pt x="1305945" y="405878"/>
                  </a:lnTo>
                  <a:lnTo>
                    <a:pt x="1305945" y="414057"/>
                  </a:lnTo>
                  <a:close/>
                </a:path>
                <a:path w="1523364" h="533400">
                  <a:moveTo>
                    <a:pt x="1332742" y="417410"/>
                  </a:moveTo>
                  <a:lnTo>
                    <a:pt x="1330403" y="428945"/>
                  </a:lnTo>
                  <a:lnTo>
                    <a:pt x="1324027" y="438363"/>
                  </a:lnTo>
                  <a:lnTo>
                    <a:pt x="1314579" y="444711"/>
                  </a:lnTo>
                  <a:lnTo>
                    <a:pt x="1303024" y="447039"/>
                  </a:lnTo>
                  <a:lnTo>
                    <a:pt x="1291489" y="444711"/>
                  </a:lnTo>
                  <a:lnTo>
                    <a:pt x="1282085" y="438363"/>
                  </a:lnTo>
                  <a:lnTo>
                    <a:pt x="1275753" y="428945"/>
                  </a:lnTo>
                  <a:lnTo>
                    <a:pt x="1273433" y="417410"/>
                  </a:lnTo>
                  <a:lnTo>
                    <a:pt x="1275753" y="405874"/>
                  </a:lnTo>
                  <a:lnTo>
                    <a:pt x="1282085" y="396456"/>
                  </a:lnTo>
                  <a:lnTo>
                    <a:pt x="1291489" y="390108"/>
                  </a:lnTo>
                  <a:lnTo>
                    <a:pt x="1303024" y="387781"/>
                  </a:lnTo>
                  <a:lnTo>
                    <a:pt x="1314579" y="390108"/>
                  </a:lnTo>
                  <a:lnTo>
                    <a:pt x="1324027" y="396456"/>
                  </a:lnTo>
                  <a:lnTo>
                    <a:pt x="1330403" y="405874"/>
                  </a:lnTo>
                  <a:lnTo>
                    <a:pt x="1332742" y="417410"/>
                  </a:lnTo>
                  <a:close/>
                </a:path>
                <a:path w="1523364" h="533400">
                  <a:moveTo>
                    <a:pt x="1387987" y="428802"/>
                  </a:moveTo>
                  <a:lnTo>
                    <a:pt x="1384489" y="446103"/>
                  </a:lnTo>
                  <a:lnTo>
                    <a:pt x="1374954" y="460232"/>
                  </a:lnTo>
                  <a:lnTo>
                    <a:pt x="1360823" y="469758"/>
                  </a:lnTo>
                  <a:lnTo>
                    <a:pt x="1343537" y="473252"/>
                  </a:lnTo>
                  <a:lnTo>
                    <a:pt x="1326198" y="469758"/>
                  </a:lnTo>
                  <a:lnTo>
                    <a:pt x="1312073" y="460232"/>
                  </a:lnTo>
                  <a:lnTo>
                    <a:pt x="1302568" y="446103"/>
                  </a:lnTo>
                  <a:lnTo>
                    <a:pt x="1299087" y="428802"/>
                  </a:lnTo>
                  <a:lnTo>
                    <a:pt x="1302568" y="411500"/>
                  </a:lnTo>
                  <a:lnTo>
                    <a:pt x="1312073" y="397371"/>
                  </a:lnTo>
                  <a:lnTo>
                    <a:pt x="1326198" y="387845"/>
                  </a:lnTo>
                  <a:lnTo>
                    <a:pt x="1343537" y="384352"/>
                  </a:lnTo>
                  <a:lnTo>
                    <a:pt x="1360823" y="387845"/>
                  </a:lnTo>
                  <a:lnTo>
                    <a:pt x="1374954" y="397371"/>
                  </a:lnTo>
                  <a:lnTo>
                    <a:pt x="1384489" y="411500"/>
                  </a:lnTo>
                  <a:lnTo>
                    <a:pt x="1387987" y="428802"/>
                  </a:lnTo>
                  <a:close/>
                </a:path>
                <a:path w="1523364" h="533400">
                  <a:moveTo>
                    <a:pt x="165561" y="321347"/>
                  </a:moveTo>
                  <a:lnTo>
                    <a:pt x="142236" y="321361"/>
                  </a:lnTo>
                  <a:lnTo>
                    <a:pt x="119306" y="319697"/>
                  </a:lnTo>
                  <a:lnTo>
                    <a:pt x="97165" y="316398"/>
                  </a:lnTo>
                  <a:lnTo>
                    <a:pt x="76204" y="311504"/>
                  </a:lnTo>
                </a:path>
                <a:path w="1523364" h="533400">
                  <a:moveTo>
                    <a:pt x="244352" y="429043"/>
                  </a:moveTo>
                  <a:lnTo>
                    <a:pt x="234872" y="430675"/>
                  </a:lnTo>
                  <a:lnTo>
                    <a:pt x="225180" y="432007"/>
                  </a:lnTo>
                  <a:lnTo>
                    <a:pt x="215315" y="433031"/>
                  </a:lnTo>
                  <a:lnTo>
                    <a:pt x="205312" y="433742"/>
                  </a:lnTo>
                </a:path>
                <a:path w="1523364" h="533400">
                  <a:moveTo>
                    <a:pt x="581283" y="480783"/>
                  </a:moveTo>
                  <a:lnTo>
                    <a:pt x="574522" y="475641"/>
                  </a:lnTo>
                  <a:lnTo>
                    <a:pt x="568345" y="470338"/>
                  </a:lnTo>
                  <a:lnTo>
                    <a:pt x="562763" y="464886"/>
                  </a:lnTo>
                  <a:lnTo>
                    <a:pt x="557788" y="459294"/>
                  </a:lnTo>
                </a:path>
                <a:path w="1523364" h="533400">
                  <a:moveTo>
                    <a:pt x="1016893" y="427214"/>
                  </a:moveTo>
                  <a:lnTo>
                    <a:pt x="1015623" y="435202"/>
                  </a:lnTo>
                  <a:lnTo>
                    <a:pt x="1012448" y="443102"/>
                  </a:lnTo>
                  <a:lnTo>
                    <a:pt x="1007495" y="450785"/>
                  </a:lnTo>
                </a:path>
                <a:path w="1523364" h="533400">
                  <a:moveTo>
                    <a:pt x="1203964" y="281545"/>
                  </a:moveTo>
                  <a:lnTo>
                    <a:pt x="1251815" y="296965"/>
                  </a:lnTo>
                  <a:lnTo>
                    <a:pt x="1288070" y="317710"/>
                  </a:lnTo>
                  <a:lnTo>
                    <a:pt x="1310942" y="342401"/>
                  </a:lnTo>
                  <a:lnTo>
                    <a:pt x="1318645" y="369658"/>
                  </a:lnTo>
                </a:path>
                <a:path w="1523364" h="533400">
                  <a:moveTo>
                    <a:pt x="1474601" y="187705"/>
                  </a:moveTo>
                  <a:lnTo>
                    <a:pt x="1464854" y="196985"/>
                  </a:lnTo>
                  <a:lnTo>
                    <a:pt x="1453011" y="205642"/>
                  </a:lnTo>
                  <a:lnTo>
                    <a:pt x="1439168" y="213592"/>
                  </a:lnTo>
                  <a:lnTo>
                    <a:pt x="1423420" y="220750"/>
                  </a:lnTo>
                </a:path>
                <a:path w="1523364" h="533400">
                  <a:moveTo>
                    <a:pt x="1352046" y="65124"/>
                  </a:moveTo>
                  <a:lnTo>
                    <a:pt x="1353951" y="70281"/>
                  </a:lnTo>
                  <a:lnTo>
                    <a:pt x="1354840" y="75500"/>
                  </a:lnTo>
                  <a:lnTo>
                    <a:pt x="1354713" y="80733"/>
                  </a:lnTo>
                </a:path>
                <a:path w="1523364" h="533400">
                  <a:moveTo>
                    <a:pt x="1025783" y="46925"/>
                  </a:moveTo>
                  <a:lnTo>
                    <a:pt x="1031211" y="41623"/>
                  </a:lnTo>
                  <a:lnTo>
                    <a:pt x="1037388" y="36527"/>
                  </a:lnTo>
                  <a:lnTo>
                    <a:pt x="1044303" y="31655"/>
                  </a:lnTo>
                  <a:lnTo>
                    <a:pt x="1051945" y="27024"/>
                  </a:lnTo>
                </a:path>
                <a:path w="1523364" h="533400">
                  <a:moveTo>
                    <a:pt x="781054" y="56412"/>
                  </a:moveTo>
                  <a:lnTo>
                    <a:pt x="783848" y="50456"/>
                  </a:lnTo>
                  <a:lnTo>
                    <a:pt x="788039" y="44703"/>
                  </a:lnTo>
                  <a:lnTo>
                    <a:pt x="793754" y="39254"/>
                  </a:lnTo>
                </a:path>
                <a:path w="1523364" h="533400">
                  <a:moveTo>
                    <a:pt x="493907" y="62241"/>
                  </a:moveTo>
                  <a:lnTo>
                    <a:pt x="506143" y="65897"/>
                  </a:lnTo>
                  <a:lnTo>
                    <a:pt x="517879" y="69900"/>
                  </a:lnTo>
                  <a:lnTo>
                    <a:pt x="529090" y="74236"/>
                  </a:lnTo>
                  <a:lnTo>
                    <a:pt x="539754" y="78891"/>
                  </a:lnTo>
                </a:path>
                <a:path w="1523364" h="533400">
                  <a:moveTo>
                    <a:pt x="145597" y="193077"/>
                  </a:moveTo>
                  <a:lnTo>
                    <a:pt x="141965" y="187349"/>
                  </a:lnTo>
                  <a:lnTo>
                    <a:pt x="139285" y="181494"/>
                  </a:lnTo>
                  <a:lnTo>
                    <a:pt x="137596" y="17556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150721" y="6005880"/>
            <a:ext cx="11703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Arial" panose="020B0604020202020204"/>
                <a:cs typeface="Arial" panose="020B0604020202020204"/>
              </a:rPr>
              <a:t>Private</a:t>
            </a:r>
            <a:r>
              <a:rPr sz="1600" b="1" spc="-60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spc="-25" dirty="0">
                <a:latin typeface="Arial" panose="020B0604020202020204"/>
                <a:cs typeface="Arial" panose="020B0604020202020204"/>
              </a:rPr>
              <a:t>LAN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87534" y="4200008"/>
            <a:ext cx="1597660" cy="605790"/>
            <a:chOff x="987534" y="4200008"/>
            <a:chExt cx="1597660" cy="605790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534" y="4200008"/>
              <a:ext cx="1597186" cy="60527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7863" y="4265675"/>
              <a:ext cx="1066787" cy="50749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7171" y="4218749"/>
              <a:ext cx="1522828" cy="5333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0605" y="4603114"/>
              <a:ext cx="114553" cy="889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027171" y="4218749"/>
              <a:ext cx="1523365" cy="533400"/>
            </a:xfrm>
            <a:custGeom>
              <a:avLst/>
              <a:gdLst/>
              <a:ahLst/>
              <a:cxnLst/>
              <a:rect l="l" t="t" r="r" b="b"/>
              <a:pathLst>
                <a:path w="1523364" h="533400">
                  <a:moveTo>
                    <a:pt x="137583" y="175577"/>
                  </a:moveTo>
                  <a:lnTo>
                    <a:pt x="153608" y="116743"/>
                  </a:lnTo>
                  <a:lnTo>
                    <a:pt x="184019" y="91598"/>
                  </a:lnTo>
                  <a:lnTo>
                    <a:pt x="226769" y="70920"/>
                  </a:lnTo>
                  <a:lnTo>
                    <a:pt x="279914" y="55921"/>
                  </a:lnTo>
                  <a:lnTo>
                    <a:pt x="341507" y="47815"/>
                  </a:lnTo>
                  <a:lnTo>
                    <a:pt x="381163" y="46847"/>
                  </a:lnTo>
                  <a:lnTo>
                    <a:pt x="420343" y="49022"/>
                  </a:lnTo>
                  <a:lnTo>
                    <a:pt x="458236" y="54244"/>
                  </a:lnTo>
                  <a:lnTo>
                    <a:pt x="494034" y="62420"/>
                  </a:lnTo>
                  <a:lnTo>
                    <a:pt x="530415" y="39494"/>
                  </a:lnTo>
                  <a:lnTo>
                    <a:pt x="578244" y="23700"/>
                  </a:lnTo>
                  <a:lnTo>
                    <a:pt x="633334" y="15648"/>
                  </a:lnTo>
                  <a:lnTo>
                    <a:pt x="691496" y="15948"/>
                  </a:lnTo>
                  <a:lnTo>
                    <a:pt x="748542" y="25209"/>
                  </a:lnTo>
                  <a:lnTo>
                    <a:pt x="792230" y="40576"/>
                  </a:lnTo>
                  <a:lnTo>
                    <a:pt x="829818" y="17557"/>
                  </a:lnTo>
                  <a:lnTo>
                    <a:pt x="881194" y="3682"/>
                  </a:lnTo>
                  <a:lnTo>
                    <a:pt x="939713" y="0"/>
                  </a:lnTo>
                  <a:lnTo>
                    <a:pt x="998732" y="7556"/>
                  </a:lnTo>
                  <a:lnTo>
                    <a:pt x="1014020" y="11763"/>
                  </a:lnTo>
                  <a:lnTo>
                    <a:pt x="1028165" y="16732"/>
                  </a:lnTo>
                  <a:lnTo>
                    <a:pt x="1041023" y="22415"/>
                  </a:lnTo>
                  <a:lnTo>
                    <a:pt x="1052453" y="28765"/>
                  </a:lnTo>
                  <a:lnTo>
                    <a:pt x="1094143" y="11828"/>
                  </a:lnTo>
                  <a:lnTo>
                    <a:pt x="1143105" y="2268"/>
                  </a:lnTo>
                  <a:lnTo>
                    <a:pt x="1195365" y="236"/>
                  </a:lnTo>
                  <a:lnTo>
                    <a:pt x="1246948" y="5885"/>
                  </a:lnTo>
                  <a:lnTo>
                    <a:pt x="1293880" y="19367"/>
                  </a:lnTo>
                  <a:lnTo>
                    <a:pt x="1331552" y="40798"/>
                  </a:lnTo>
                  <a:lnTo>
                    <a:pt x="1351792" y="66992"/>
                  </a:lnTo>
                  <a:lnTo>
                    <a:pt x="1406628" y="78883"/>
                  </a:lnTo>
                  <a:lnTo>
                    <a:pt x="1449436" y="97657"/>
                  </a:lnTo>
                  <a:lnTo>
                    <a:pt x="1478034" y="121509"/>
                  </a:lnTo>
                  <a:lnTo>
                    <a:pt x="1490241" y="148634"/>
                  </a:lnTo>
                  <a:lnTo>
                    <a:pt x="1483872" y="177228"/>
                  </a:lnTo>
                  <a:lnTo>
                    <a:pt x="1481586" y="181292"/>
                  </a:lnTo>
                  <a:lnTo>
                    <a:pt x="1478665" y="185229"/>
                  </a:lnTo>
                  <a:lnTo>
                    <a:pt x="1475236" y="189039"/>
                  </a:lnTo>
                  <a:lnTo>
                    <a:pt x="1507162" y="215531"/>
                  </a:lnTo>
                  <a:lnTo>
                    <a:pt x="1522828" y="244086"/>
                  </a:lnTo>
                  <a:lnTo>
                    <a:pt x="1522655" y="273192"/>
                  </a:lnTo>
                  <a:lnTo>
                    <a:pt x="1507062" y="301335"/>
                  </a:lnTo>
                  <a:lnTo>
                    <a:pt x="1476468" y="327002"/>
                  </a:lnTo>
                  <a:lnTo>
                    <a:pt x="1431294" y="348678"/>
                  </a:lnTo>
                  <a:lnTo>
                    <a:pt x="1378415" y="363331"/>
                  </a:lnTo>
                  <a:lnTo>
                    <a:pt x="1319534" y="371030"/>
                  </a:lnTo>
                  <a:lnTo>
                    <a:pt x="1308622" y="401720"/>
                  </a:lnTo>
                  <a:lnTo>
                    <a:pt x="1279209" y="428278"/>
                  </a:lnTo>
                  <a:lnTo>
                    <a:pt x="1234678" y="449129"/>
                  </a:lnTo>
                  <a:lnTo>
                    <a:pt x="1178412" y="462702"/>
                  </a:lnTo>
                  <a:lnTo>
                    <a:pt x="1113794" y="467423"/>
                  </a:lnTo>
                  <a:lnTo>
                    <a:pt x="1085807" y="466407"/>
                  </a:lnTo>
                  <a:lnTo>
                    <a:pt x="1058486" y="463581"/>
                  </a:lnTo>
                  <a:lnTo>
                    <a:pt x="1032213" y="458993"/>
                  </a:lnTo>
                  <a:lnTo>
                    <a:pt x="1007368" y="452691"/>
                  </a:lnTo>
                  <a:lnTo>
                    <a:pt x="985529" y="476805"/>
                  </a:lnTo>
                  <a:lnTo>
                    <a:pt x="914135" y="513573"/>
                  </a:lnTo>
                  <a:lnTo>
                    <a:pt x="868150" y="525325"/>
                  </a:lnTo>
                  <a:lnTo>
                    <a:pt x="817683" y="532053"/>
                  </a:lnTo>
                  <a:lnTo>
                    <a:pt x="764519" y="533307"/>
                  </a:lnTo>
                  <a:lnTo>
                    <a:pt x="710442" y="528637"/>
                  </a:lnTo>
                  <a:lnTo>
                    <a:pt x="672297" y="521368"/>
                  </a:lnTo>
                  <a:lnTo>
                    <a:pt x="637592" y="511159"/>
                  </a:lnTo>
                  <a:lnTo>
                    <a:pt x="607054" y="498258"/>
                  </a:lnTo>
                  <a:lnTo>
                    <a:pt x="581410" y="482917"/>
                  </a:lnTo>
                  <a:lnTo>
                    <a:pt x="531518" y="494181"/>
                  </a:lnTo>
                  <a:lnTo>
                    <a:pt x="479523" y="500278"/>
                  </a:lnTo>
                  <a:lnTo>
                    <a:pt x="426930" y="501390"/>
                  </a:lnTo>
                  <a:lnTo>
                    <a:pt x="375245" y="497697"/>
                  </a:lnTo>
                  <a:lnTo>
                    <a:pt x="325972" y="489377"/>
                  </a:lnTo>
                  <a:lnTo>
                    <a:pt x="280616" y="476613"/>
                  </a:lnTo>
                  <a:lnTo>
                    <a:pt x="240682" y="459582"/>
                  </a:lnTo>
                  <a:lnTo>
                    <a:pt x="207675" y="438467"/>
                  </a:lnTo>
                  <a:lnTo>
                    <a:pt x="204792" y="436054"/>
                  </a:lnTo>
                  <a:lnTo>
                    <a:pt x="143921" y="433732"/>
                  </a:lnTo>
                  <a:lnTo>
                    <a:pt x="91520" y="420909"/>
                  </a:lnTo>
                  <a:lnTo>
                    <a:pt x="53084" y="399657"/>
                  </a:lnTo>
                  <a:lnTo>
                    <a:pt x="34104" y="372046"/>
                  </a:lnTo>
                  <a:lnTo>
                    <a:pt x="33847" y="356131"/>
                  </a:lnTo>
                  <a:lnTo>
                    <a:pt x="40752" y="340741"/>
                  </a:lnTo>
                  <a:lnTo>
                    <a:pt x="54449" y="326397"/>
                  </a:lnTo>
                  <a:lnTo>
                    <a:pt x="74566" y="313626"/>
                  </a:lnTo>
                  <a:lnTo>
                    <a:pt x="29168" y="294215"/>
                  </a:lnTo>
                  <a:lnTo>
                    <a:pt x="3725" y="268827"/>
                  </a:lnTo>
                  <a:lnTo>
                    <a:pt x="0" y="240724"/>
                  </a:lnTo>
                  <a:lnTo>
                    <a:pt x="19753" y="213169"/>
                  </a:lnTo>
                  <a:lnTo>
                    <a:pt x="41548" y="199374"/>
                  </a:lnTo>
                  <a:lnTo>
                    <a:pt x="69068" y="188531"/>
                  </a:lnTo>
                  <a:lnTo>
                    <a:pt x="101068" y="181022"/>
                  </a:lnTo>
                  <a:lnTo>
                    <a:pt x="136301" y="177228"/>
                  </a:lnTo>
                  <a:lnTo>
                    <a:pt x="137583" y="175577"/>
                  </a:lnTo>
                  <a:close/>
                </a:path>
                <a:path w="1523364" h="533400">
                  <a:moveTo>
                    <a:pt x="1305945" y="414083"/>
                  </a:moveTo>
                  <a:lnTo>
                    <a:pt x="1305945" y="422211"/>
                  </a:lnTo>
                  <a:lnTo>
                    <a:pt x="1299341" y="428942"/>
                  </a:lnTo>
                  <a:lnTo>
                    <a:pt x="1291213" y="428942"/>
                  </a:lnTo>
                  <a:lnTo>
                    <a:pt x="1282958" y="428942"/>
                  </a:lnTo>
                  <a:lnTo>
                    <a:pt x="1276354" y="422211"/>
                  </a:lnTo>
                  <a:lnTo>
                    <a:pt x="1276354" y="414083"/>
                  </a:lnTo>
                  <a:lnTo>
                    <a:pt x="1276354" y="405955"/>
                  </a:lnTo>
                  <a:lnTo>
                    <a:pt x="1282958" y="399224"/>
                  </a:lnTo>
                  <a:lnTo>
                    <a:pt x="1291213" y="399224"/>
                  </a:lnTo>
                  <a:lnTo>
                    <a:pt x="1299341" y="399224"/>
                  </a:lnTo>
                  <a:lnTo>
                    <a:pt x="1305945" y="405955"/>
                  </a:lnTo>
                  <a:lnTo>
                    <a:pt x="1305945" y="414083"/>
                  </a:lnTo>
                  <a:close/>
                </a:path>
                <a:path w="1523364" h="533400">
                  <a:moveTo>
                    <a:pt x="1332742" y="417385"/>
                  </a:moveTo>
                  <a:lnTo>
                    <a:pt x="1330403" y="428940"/>
                  </a:lnTo>
                  <a:lnTo>
                    <a:pt x="1324027" y="438388"/>
                  </a:lnTo>
                  <a:lnTo>
                    <a:pt x="1314579" y="444763"/>
                  </a:lnTo>
                  <a:lnTo>
                    <a:pt x="1303024" y="447103"/>
                  </a:lnTo>
                  <a:lnTo>
                    <a:pt x="1291489" y="444763"/>
                  </a:lnTo>
                  <a:lnTo>
                    <a:pt x="1282085" y="438388"/>
                  </a:lnTo>
                  <a:lnTo>
                    <a:pt x="1275753" y="428940"/>
                  </a:lnTo>
                  <a:lnTo>
                    <a:pt x="1273433" y="417385"/>
                  </a:lnTo>
                  <a:lnTo>
                    <a:pt x="1275753" y="405903"/>
                  </a:lnTo>
                  <a:lnTo>
                    <a:pt x="1282085" y="396494"/>
                  </a:lnTo>
                  <a:lnTo>
                    <a:pt x="1291489" y="390132"/>
                  </a:lnTo>
                  <a:lnTo>
                    <a:pt x="1303024" y="387794"/>
                  </a:lnTo>
                  <a:lnTo>
                    <a:pt x="1314579" y="390132"/>
                  </a:lnTo>
                  <a:lnTo>
                    <a:pt x="1324027" y="396494"/>
                  </a:lnTo>
                  <a:lnTo>
                    <a:pt x="1330403" y="405903"/>
                  </a:lnTo>
                  <a:lnTo>
                    <a:pt x="1332742" y="417385"/>
                  </a:lnTo>
                  <a:close/>
                </a:path>
                <a:path w="1523364" h="533400">
                  <a:moveTo>
                    <a:pt x="1387987" y="428815"/>
                  </a:moveTo>
                  <a:lnTo>
                    <a:pt x="1384489" y="446101"/>
                  </a:lnTo>
                  <a:lnTo>
                    <a:pt x="1374954" y="460232"/>
                  </a:lnTo>
                  <a:lnTo>
                    <a:pt x="1360823" y="469767"/>
                  </a:lnTo>
                  <a:lnTo>
                    <a:pt x="1343537" y="473265"/>
                  </a:lnTo>
                  <a:lnTo>
                    <a:pt x="1326198" y="469767"/>
                  </a:lnTo>
                  <a:lnTo>
                    <a:pt x="1312073" y="460232"/>
                  </a:lnTo>
                  <a:lnTo>
                    <a:pt x="1302568" y="446101"/>
                  </a:lnTo>
                  <a:lnTo>
                    <a:pt x="1299087" y="428815"/>
                  </a:lnTo>
                  <a:lnTo>
                    <a:pt x="1302568" y="411529"/>
                  </a:lnTo>
                  <a:lnTo>
                    <a:pt x="1312073" y="397398"/>
                  </a:lnTo>
                  <a:lnTo>
                    <a:pt x="1326198" y="387863"/>
                  </a:lnTo>
                  <a:lnTo>
                    <a:pt x="1343537" y="384365"/>
                  </a:lnTo>
                  <a:lnTo>
                    <a:pt x="1360823" y="387863"/>
                  </a:lnTo>
                  <a:lnTo>
                    <a:pt x="1374954" y="397398"/>
                  </a:lnTo>
                  <a:lnTo>
                    <a:pt x="1384489" y="411529"/>
                  </a:lnTo>
                  <a:lnTo>
                    <a:pt x="1387987" y="428815"/>
                  </a:lnTo>
                  <a:close/>
                </a:path>
                <a:path w="1523364" h="533400">
                  <a:moveTo>
                    <a:pt x="165561" y="321373"/>
                  </a:moveTo>
                  <a:lnTo>
                    <a:pt x="142236" y="321379"/>
                  </a:lnTo>
                  <a:lnTo>
                    <a:pt x="119306" y="319706"/>
                  </a:lnTo>
                  <a:lnTo>
                    <a:pt x="97165" y="316390"/>
                  </a:lnTo>
                  <a:lnTo>
                    <a:pt x="76204" y="311467"/>
                  </a:lnTo>
                </a:path>
                <a:path w="1523364" h="533400">
                  <a:moveTo>
                    <a:pt x="244352" y="429069"/>
                  </a:moveTo>
                  <a:lnTo>
                    <a:pt x="234872" y="430714"/>
                  </a:lnTo>
                  <a:lnTo>
                    <a:pt x="225180" y="432038"/>
                  </a:lnTo>
                  <a:lnTo>
                    <a:pt x="215315" y="433052"/>
                  </a:lnTo>
                  <a:lnTo>
                    <a:pt x="205312" y="433768"/>
                  </a:lnTo>
                </a:path>
                <a:path w="1523364" h="533400">
                  <a:moveTo>
                    <a:pt x="581283" y="480758"/>
                  </a:moveTo>
                  <a:lnTo>
                    <a:pt x="574522" y="475636"/>
                  </a:lnTo>
                  <a:lnTo>
                    <a:pt x="568345" y="470360"/>
                  </a:lnTo>
                  <a:lnTo>
                    <a:pt x="562763" y="464917"/>
                  </a:lnTo>
                  <a:lnTo>
                    <a:pt x="557788" y="459295"/>
                  </a:lnTo>
                </a:path>
                <a:path w="1523364" h="533400">
                  <a:moveTo>
                    <a:pt x="1016893" y="427291"/>
                  </a:moveTo>
                  <a:lnTo>
                    <a:pt x="1015623" y="435292"/>
                  </a:lnTo>
                  <a:lnTo>
                    <a:pt x="1012448" y="443166"/>
                  </a:lnTo>
                  <a:lnTo>
                    <a:pt x="1007495" y="450786"/>
                  </a:lnTo>
                </a:path>
                <a:path w="1523364" h="533400">
                  <a:moveTo>
                    <a:pt x="1203964" y="281622"/>
                  </a:moveTo>
                  <a:lnTo>
                    <a:pt x="1251815" y="297035"/>
                  </a:lnTo>
                  <a:lnTo>
                    <a:pt x="1288070" y="317769"/>
                  </a:lnTo>
                  <a:lnTo>
                    <a:pt x="1310942" y="342433"/>
                  </a:lnTo>
                  <a:lnTo>
                    <a:pt x="1318645" y="369633"/>
                  </a:lnTo>
                </a:path>
                <a:path w="1523364" h="533400">
                  <a:moveTo>
                    <a:pt x="1474601" y="187769"/>
                  </a:moveTo>
                  <a:lnTo>
                    <a:pt x="1464854" y="197018"/>
                  </a:lnTo>
                  <a:lnTo>
                    <a:pt x="1453011" y="205660"/>
                  </a:lnTo>
                  <a:lnTo>
                    <a:pt x="1439168" y="213612"/>
                  </a:lnTo>
                  <a:lnTo>
                    <a:pt x="1423420" y="220789"/>
                  </a:lnTo>
                </a:path>
                <a:path w="1523364" h="533400">
                  <a:moveTo>
                    <a:pt x="1352046" y="65214"/>
                  </a:moveTo>
                  <a:lnTo>
                    <a:pt x="1353951" y="70294"/>
                  </a:lnTo>
                  <a:lnTo>
                    <a:pt x="1354840" y="75501"/>
                  </a:lnTo>
                  <a:lnTo>
                    <a:pt x="1354713" y="80708"/>
                  </a:lnTo>
                </a:path>
                <a:path w="1523364" h="533400">
                  <a:moveTo>
                    <a:pt x="1025783" y="46926"/>
                  </a:moveTo>
                  <a:lnTo>
                    <a:pt x="1031211" y="41669"/>
                  </a:lnTo>
                  <a:lnTo>
                    <a:pt x="1037388" y="36591"/>
                  </a:lnTo>
                  <a:lnTo>
                    <a:pt x="1044303" y="31728"/>
                  </a:lnTo>
                  <a:lnTo>
                    <a:pt x="1051945" y="27114"/>
                  </a:lnTo>
                </a:path>
                <a:path w="1523364" h="533400">
                  <a:moveTo>
                    <a:pt x="781054" y="56451"/>
                  </a:moveTo>
                  <a:lnTo>
                    <a:pt x="783848" y="50482"/>
                  </a:lnTo>
                  <a:lnTo>
                    <a:pt x="788039" y="44767"/>
                  </a:lnTo>
                  <a:lnTo>
                    <a:pt x="793754" y="39306"/>
                  </a:lnTo>
                </a:path>
                <a:path w="1523364" h="533400">
                  <a:moveTo>
                    <a:pt x="493907" y="62293"/>
                  </a:moveTo>
                  <a:lnTo>
                    <a:pt x="506143" y="65911"/>
                  </a:lnTo>
                  <a:lnTo>
                    <a:pt x="517879" y="69897"/>
                  </a:lnTo>
                  <a:lnTo>
                    <a:pt x="529090" y="74241"/>
                  </a:lnTo>
                  <a:lnTo>
                    <a:pt x="539754" y="78930"/>
                  </a:lnTo>
                </a:path>
                <a:path w="1523364" h="533400">
                  <a:moveTo>
                    <a:pt x="145597" y="193103"/>
                  </a:moveTo>
                  <a:lnTo>
                    <a:pt x="141965" y="187388"/>
                  </a:lnTo>
                  <a:lnTo>
                    <a:pt x="139285" y="181546"/>
                  </a:lnTo>
                  <a:lnTo>
                    <a:pt x="137596" y="17557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350391" y="4333494"/>
            <a:ext cx="7683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Arial" panose="020B0604020202020204"/>
                <a:cs typeface="Arial" panose="020B0604020202020204"/>
              </a:rPr>
              <a:t>Internet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138406" y="5064226"/>
            <a:ext cx="1296035" cy="549275"/>
            <a:chOff x="1138406" y="5064226"/>
            <a:chExt cx="1296035" cy="549275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8406" y="5064226"/>
              <a:ext cx="1295442" cy="52885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3584" y="5105399"/>
              <a:ext cx="1085075" cy="50749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6528" y="5082539"/>
              <a:ext cx="1223772" cy="4572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176528" y="5082539"/>
              <a:ext cx="1224280" cy="457200"/>
            </a:xfrm>
            <a:custGeom>
              <a:avLst/>
              <a:gdLst/>
              <a:ahLst/>
              <a:cxnLst/>
              <a:rect l="l" t="t" r="r" b="b"/>
              <a:pathLst>
                <a:path w="1224280" h="457200">
                  <a:moveTo>
                    <a:pt x="0" y="457200"/>
                  </a:moveTo>
                  <a:lnTo>
                    <a:pt x="1223772" y="457200"/>
                  </a:lnTo>
                  <a:lnTo>
                    <a:pt x="1223772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BE00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1181100" y="5173217"/>
            <a:ext cx="12147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Arial" panose="020B0604020202020204"/>
                <a:cs typeface="Arial" panose="020B0604020202020204"/>
              </a:rPr>
              <a:t>Firewall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991560" y="5064226"/>
            <a:ext cx="1054735" cy="549275"/>
            <a:chOff x="2991560" y="5064226"/>
            <a:chExt cx="1054735" cy="549275"/>
          </a:xfrm>
        </p:grpSpPr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91560" y="5064226"/>
              <a:ext cx="1054711" cy="52885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3532" y="5105399"/>
              <a:ext cx="809244" cy="50749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29712" y="5082539"/>
              <a:ext cx="982979" cy="4572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029712" y="5082539"/>
              <a:ext cx="982980" cy="457200"/>
            </a:xfrm>
            <a:custGeom>
              <a:avLst/>
              <a:gdLst/>
              <a:ahLst/>
              <a:cxnLst/>
              <a:rect l="l" t="t" r="r" b="b"/>
              <a:pathLst>
                <a:path w="982979" h="457200">
                  <a:moveTo>
                    <a:pt x="0" y="76200"/>
                  </a:moveTo>
                  <a:lnTo>
                    <a:pt x="5994" y="46559"/>
                  </a:lnTo>
                  <a:lnTo>
                    <a:pt x="22336" y="22336"/>
                  </a:lnTo>
                  <a:lnTo>
                    <a:pt x="46559" y="5994"/>
                  </a:lnTo>
                  <a:lnTo>
                    <a:pt x="76200" y="0"/>
                  </a:lnTo>
                  <a:lnTo>
                    <a:pt x="906779" y="0"/>
                  </a:lnTo>
                  <a:lnTo>
                    <a:pt x="936420" y="5994"/>
                  </a:lnTo>
                  <a:lnTo>
                    <a:pt x="960643" y="22336"/>
                  </a:lnTo>
                  <a:lnTo>
                    <a:pt x="976985" y="46559"/>
                  </a:lnTo>
                  <a:lnTo>
                    <a:pt x="982979" y="76200"/>
                  </a:lnTo>
                  <a:lnTo>
                    <a:pt x="982979" y="381000"/>
                  </a:lnTo>
                  <a:lnTo>
                    <a:pt x="976985" y="410640"/>
                  </a:lnTo>
                  <a:lnTo>
                    <a:pt x="960643" y="434863"/>
                  </a:lnTo>
                  <a:lnTo>
                    <a:pt x="936420" y="451205"/>
                  </a:lnTo>
                  <a:lnTo>
                    <a:pt x="906779" y="457200"/>
                  </a:lnTo>
                  <a:lnTo>
                    <a:pt x="76200" y="457200"/>
                  </a:lnTo>
                  <a:lnTo>
                    <a:pt x="46559" y="451205"/>
                  </a:lnTo>
                  <a:lnTo>
                    <a:pt x="22336" y="434863"/>
                  </a:lnTo>
                  <a:lnTo>
                    <a:pt x="5994" y="410640"/>
                  </a:lnTo>
                  <a:lnTo>
                    <a:pt x="0" y="38100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3266059" y="5173217"/>
            <a:ext cx="5099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latin typeface="Arial" panose="020B0604020202020204"/>
                <a:cs typeface="Arial" panose="020B0604020202020204"/>
              </a:rPr>
              <a:t>NIDS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337030" y="5893198"/>
            <a:ext cx="1597660" cy="605790"/>
            <a:chOff x="5337030" y="5893198"/>
            <a:chExt cx="1597660" cy="605790"/>
          </a:xfrm>
        </p:grpSpPr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7030" y="5893198"/>
              <a:ext cx="1597186" cy="60527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47716" y="5958840"/>
              <a:ext cx="1469136" cy="50749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76711" y="5911939"/>
              <a:ext cx="1522784" cy="53328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50101" y="6296291"/>
              <a:ext cx="114553" cy="8890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376711" y="5911939"/>
              <a:ext cx="1523365" cy="533400"/>
            </a:xfrm>
            <a:custGeom>
              <a:avLst/>
              <a:gdLst/>
              <a:ahLst/>
              <a:cxnLst/>
              <a:rect l="l" t="t" r="r" b="b"/>
              <a:pathLst>
                <a:path w="1523365" h="533400">
                  <a:moveTo>
                    <a:pt x="137501" y="175564"/>
                  </a:moveTo>
                  <a:lnTo>
                    <a:pt x="153578" y="116722"/>
                  </a:lnTo>
                  <a:lnTo>
                    <a:pt x="183999" y="91574"/>
                  </a:lnTo>
                  <a:lnTo>
                    <a:pt x="226749" y="70897"/>
                  </a:lnTo>
                  <a:lnTo>
                    <a:pt x="279885" y="55909"/>
                  </a:lnTo>
                  <a:lnTo>
                    <a:pt x="341463" y="47827"/>
                  </a:lnTo>
                  <a:lnTo>
                    <a:pt x="381119" y="46852"/>
                  </a:lnTo>
                  <a:lnTo>
                    <a:pt x="420298" y="49002"/>
                  </a:lnTo>
                  <a:lnTo>
                    <a:pt x="458192" y="54199"/>
                  </a:lnTo>
                  <a:lnTo>
                    <a:pt x="493990" y="62368"/>
                  </a:lnTo>
                  <a:lnTo>
                    <a:pt x="530371" y="39467"/>
                  </a:lnTo>
                  <a:lnTo>
                    <a:pt x="578200" y="23688"/>
                  </a:lnTo>
                  <a:lnTo>
                    <a:pt x="633290" y="15644"/>
                  </a:lnTo>
                  <a:lnTo>
                    <a:pt x="691451" y="15947"/>
                  </a:lnTo>
                  <a:lnTo>
                    <a:pt x="748498" y="25208"/>
                  </a:lnTo>
                  <a:lnTo>
                    <a:pt x="792186" y="40512"/>
                  </a:lnTo>
                  <a:lnTo>
                    <a:pt x="829774" y="17516"/>
                  </a:lnTo>
                  <a:lnTo>
                    <a:pt x="881149" y="3659"/>
                  </a:lnTo>
                  <a:lnTo>
                    <a:pt x="939669" y="0"/>
                  </a:lnTo>
                  <a:lnTo>
                    <a:pt x="998688" y="7593"/>
                  </a:lnTo>
                  <a:lnTo>
                    <a:pt x="1013975" y="11757"/>
                  </a:lnTo>
                  <a:lnTo>
                    <a:pt x="1028120" y="16707"/>
                  </a:lnTo>
                  <a:lnTo>
                    <a:pt x="1040979" y="22393"/>
                  </a:lnTo>
                  <a:lnTo>
                    <a:pt x="1052409" y="28764"/>
                  </a:lnTo>
                  <a:lnTo>
                    <a:pt x="1094098" y="11816"/>
                  </a:lnTo>
                  <a:lnTo>
                    <a:pt x="1143060" y="2239"/>
                  </a:lnTo>
                  <a:lnTo>
                    <a:pt x="1195320" y="190"/>
                  </a:lnTo>
                  <a:lnTo>
                    <a:pt x="1246904" y="5826"/>
                  </a:lnTo>
                  <a:lnTo>
                    <a:pt x="1293836" y="19303"/>
                  </a:lnTo>
                  <a:lnTo>
                    <a:pt x="1331507" y="40745"/>
                  </a:lnTo>
                  <a:lnTo>
                    <a:pt x="1351748" y="66979"/>
                  </a:lnTo>
                  <a:lnTo>
                    <a:pt x="1406583" y="78853"/>
                  </a:lnTo>
                  <a:lnTo>
                    <a:pt x="1449392" y="97629"/>
                  </a:lnTo>
                  <a:lnTo>
                    <a:pt x="1477990" y="121491"/>
                  </a:lnTo>
                  <a:lnTo>
                    <a:pt x="1490196" y="148625"/>
                  </a:lnTo>
                  <a:lnTo>
                    <a:pt x="1483828" y="177215"/>
                  </a:lnTo>
                  <a:lnTo>
                    <a:pt x="1481542" y="181240"/>
                  </a:lnTo>
                  <a:lnTo>
                    <a:pt x="1478621" y="185190"/>
                  </a:lnTo>
                  <a:lnTo>
                    <a:pt x="1475192" y="189013"/>
                  </a:lnTo>
                  <a:lnTo>
                    <a:pt x="1507118" y="215490"/>
                  </a:lnTo>
                  <a:lnTo>
                    <a:pt x="1522784" y="244048"/>
                  </a:lnTo>
                  <a:lnTo>
                    <a:pt x="1522610" y="273165"/>
                  </a:lnTo>
                  <a:lnTo>
                    <a:pt x="1507017" y="301317"/>
                  </a:lnTo>
                  <a:lnTo>
                    <a:pt x="1476424" y="326982"/>
                  </a:lnTo>
                  <a:lnTo>
                    <a:pt x="1431250" y="348639"/>
                  </a:lnTo>
                  <a:lnTo>
                    <a:pt x="1378370" y="363281"/>
                  </a:lnTo>
                  <a:lnTo>
                    <a:pt x="1319490" y="371055"/>
                  </a:lnTo>
                  <a:lnTo>
                    <a:pt x="1308578" y="401717"/>
                  </a:lnTo>
                  <a:lnTo>
                    <a:pt x="1279165" y="428270"/>
                  </a:lnTo>
                  <a:lnTo>
                    <a:pt x="1234633" y="449129"/>
                  </a:lnTo>
                  <a:lnTo>
                    <a:pt x="1178367" y="462704"/>
                  </a:lnTo>
                  <a:lnTo>
                    <a:pt x="1113750" y="467410"/>
                  </a:lnTo>
                  <a:lnTo>
                    <a:pt x="1085762" y="466383"/>
                  </a:lnTo>
                  <a:lnTo>
                    <a:pt x="1058441" y="463549"/>
                  </a:lnTo>
                  <a:lnTo>
                    <a:pt x="1032168" y="458962"/>
                  </a:lnTo>
                  <a:lnTo>
                    <a:pt x="1007324" y="452678"/>
                  </a:lnTo>
                  <a:lnTo>
                    <a:pt x="985484" y="476773"/>
                  </a:lnTo>
                  <a:lnTo>
                    <a:pt x="914091" y="513539"/>
                  </a:lnTo>
                  <a:lnTo>
                    <a:pt x="868105" y="525297"/>
                  </a:lnTo>
                  <a:lnTo>
                    <a:pt x="817638" y="532030"/>
                  </a:lnTo>
                  <a:lnTo>
                    <a:pt x="764475" y="533283"/>
                  </a:lnTo>
                  <a:lnTo>
                    <a:pt x="710398" y="528598"/>
                  </a:lnTo>
                  <a:lnTo>
                    <a:pt x="672252" y="521321"/>
                  </a:lnTo>
                  <a:lnTo>
                    <a:pt x="637547" y="511112"/>
                  </a:lnTo>
                  <a:lnTo>
                    <a:pt x="607010" y="498228"/>
                  </a:lnTo>
                  <a:lnTo>
                    <a:pt x="581366" y="482929"/>
                  </a:lnTo>
                  <a:lnTo>
                    <a:pt x="531473" y="494180"/>
                  </a:lnTo>
                  <a:lnTo>
                    <a:pt x="479478" y="500270"/>
                  </a:lnTo>
                  <a:lnTo>
                    <a:pt x="426884" y="501376"/>
                  </a:lnTo>
                  <a:lnTo>
                    <a:pt x="375197" y="497678"/>
                  </a:lnTo>
                  <a:lnTo>
                    <a:pt x="325921" y="489356"/>
                  </a:lnTo>
                  <a:lnTo>
                    <a:pt x="280560" y="476587"/>
                  </a:lnTo>
                  <a:lnTo>
                    <a:pt x="240620" y="459552"/>
                  </a:lnTo>
                  <a:lnTo>
                    <a:pt x="207605" y="438428"/>
                  </a:lnTo>
                  <a:lnTo>
                    <a:pt x="205700" y="436879"/>
                  </a:lnTo>
                  <a:lnTo>
                    <a:pt x="204684" y="436091"/>
                  </a:lnTo>
                  <a:lnTo>
                    <a:pt x="143831" y="433701"/>
                  </a:lnTo>
                  <a:lnTo>
                    <a:pt x="91432" y="420854"/>
                  </a:lnTo>
                  <a:lnTo>
                    <a:pt x="52986" y="399612"/>
                  </a:lnTo>
                  <a:lnTo>
                    <a:pt x="33772" y="356096"/>
                  </a:lnTo>
                  <a:lnTo>
                    <a:pt x="40679" y="340686"/>
                  </a:lnTo>
                  <a:lnTo>
                    <a:pt x="54373" y="326338"/>
                  </a:lnTo>
                  <a:lnTo>
                    <a:pt x="74509" y="313587"/>
                  </a:lnTo>
                  <a:lnTo>
                    <a:pt x="29130" y="294165"/>
                  </a:lnTo>
                  <a:lnTo>
                    <a:pt x="3706" y="268799"/>
                  </a:lnTo>
                  <a:lnTo>
                    <a:pt x="0" y="240715"/>
                  </a:lnTo>
                  <a:lnTo>
                    <a:pt x="19772" y="213143"/>
                  </a:lnTo>
                  <a:lnTo>
                    <a:pt x="41540" y="199355"/>
                  </a:lnTo>
                  <a:lnTo>
                    <a:pt x="69048" y="188518"/>
                  </a:lnTo>
                  <a:lnTo>
                    <a:pt x="101032" y="181014"/>
                  </a:lnTo>
                  <a:lnTo>
                    <a:pt x="136231" y="177227"/>
                  </a:lnTo>
                  <a:lnTo>
                    <a:pt x="137501" y="175564"/>
                  </a:lnTo>
                  <a:close/>
                </a:path>
                <a:path w="1523365" h="533400">
                  <a:moveTo>
                    <a:pt x="1305901" y="414057"/>
                  </a:moveTo>
                  <a:lnTo>
                    <a:pt x="1305901" y="422236"/>
                  </a:lnTo>
                  <a:lnTo>
                    <a:pt x="1299297" y="428878"/>
                  </a:lnTo>
                  <a:lnTo>
                    <a:pt x="1291169" y="428878"/>
                  </a:lnTo>
                  <a:lnTo>
                    <a:pt x="1282914" y="428878"/>
                  </a:lnTo>
                  <a:lnTo>
                    <a:pt x="1276310" y="422236"/>
                  </a:lnTo>
                  <a:lnTo>
                    <a:pt x="1276310" y="414057"/>
                  </a:lnTo>
                  <a:lnTo>
                    <a:pt x="1276310" y="405878"/>
                  </a:lnTo>
                  <a:lnTo>
                    <a:pt x="1282914" y="399236"/>
                  </a:lnTo>
                  <a:lnTo>
                    <a:pt x="1291169" y="399236"/>
                  </a:lnTo>
                  <a:lnTo>
                    <a:pt x="1299297" y="399236"/>
                  </a:lnTo>
                  <a:lnTo>
                    <a:pt x="1305901" y="405878"/>
                  </a:lnTo>
                  <a:lnTo>
                    <a:pt x="1305901" y="414057"/>
                  </a:lnTo>
                  <a:close/>
                </a:path>
                <a:path w="1523365" h="533400">
                  <a:moveTo>
                    <a:pt x="1332698" y="417410"/>
                  </a:moveTo>
                  <a:lnTo>
                    <a:pt x="1330358" y="428945"/>
                  </a:lnTo>
                  <a:lnTo>
                    <a:pt x="1323982" y="438363"/>
                  </a:lnTo>
                  <a:lnTo>
                    <a:pt x="1314535" y="444711"/>
                  </a:lnTo>
                  <a:lnTo>
                    <a:pt x="1302980" y="447039"/>
                  </a:lnTo>
                  <a:lnTo>
                    <a:pt x="1291445" y="444711"/>
                  </a:lnTo>
                  <a:lnTo>
                    <a:pt x="1282041" y="438363"/>
                  </a:lnTo>
                  <a:lnTo>
                    <a:pt x="1275709" y="428945"/>
                  </a:lnTo>
                  <a:lnTo>
                    <a:pt x="1273389" y="417410"/>
                  </a:lnTo>
                  <a:lnTo>
                    <a:pt x="1275709" y="405874"/>
                  </a:lnTo>
                  <a:lnTo>
                    <a:pt x="1282041" y="396456"/>
                  </a:lnTo>
                  <a:lnTo>
                    <a:pt x="1291445" y="390108"/>
                  </a:lnTo>
                  <a:lnTo>
                    <a:pt x="1302980" y="387781"/>
                  </a:lnTo>
                  <a:lnTo>
                    <a:pt x="1314535" y="390108"/>
                  </a:lnTo>
                  <a:lnTo>
                    <a:pt x="1323982" y="396456"/>
                  </a:lnTo>
                  <a:lnTo>
                    <a:pt x="1330358" y="405874"/>
                  </a:lnTo>
                  <a:lnTo>
                    <a:pt x="1332698" y="417410"/>
                  </a:lnTo>
                  <a:close/>
                </a:path>
                <a:path w="1523365" h="533400">
                  <a:moveTo>
                    <a:pt x="1387943" y="428802"/>
                  </a:moveTo>
                  <a:lnTo>
                    <a:pt x="1384444" y="446103"/>
                  </a:lnTo>
                  <a:lnTo>
                    <a:pt x="1374909" y="460232"/>
                  </a:lnTo>
                  <a:lnTo>
                    <a:pt x="1360779" y="469758"/>
                  </a:lnTo>
                  <a:lnTo>
                    <a:pt x="1343493" y="473252"/>
                  </a:lnTo>
                  <a:lnTo>
                    <a:pt x="1326153" y="469758"/>
                  </a:lnTo>
                  <a:lnTo>
                    <a:pt x="1312029" y="460232"/>
                  </a:lnTo>
                  <a:lnTo>
                    <a:pt x="1302523" y="446103"/>
                  </a:lnTo>
                  <a:lnTo>
                    <a:pt x="1299043" y="428802"/>
                  </a:lnTo>
                  <a:lnTo>
                    <a:pt x="1302523" y="411500"/>
                  </a:lnTo>
                  <a:lnTo>
                    <a:pt x="1312029" y="397371"/>
                  </a:lnTo>
                  <a:lnTo>
                    <a:pt x="1326153" y="387845"/>
                  </a:lnTo>
                  <a:lnTo>
                    <a:pt x="1343493" y="384352"/>
                  </a:lnTo>
                  <a:lnTo>
                    <a:pt x="1360779" y="387845"/>
                  </a:lnTo>
                  <a:lnTo>
                    <a:pt x="1374909" y="397371"/>
                  </a:lnTo>
                  <a:lnTo>
                    <a:pt x="1384444" y="411500"/>
                  </a:lnTo>
                  <a:lnTo>
                    <a:pt x="1387943" y="428802"/>
                  </a:lnTo>
                  <a:close/>
                </a:path>
                <a:path w="1523365" h="533400">
                  <a:moveTo>
                    <a:pt x="165568" y="321347"/>
                  </a:moveTo>
                  <a:lnTo>
                    <a:pt x="142222" y="321361"/>
                  </a:lnTo>
                  <a:lnTo>
                    <a:pt x="119292" y="319697"/>
                  </a:lnTo>
                  <a:lnTo>
                    <a:pt x="97149" y="316398"/>
                  </a:lnTo>
                  <a:lnTo>
                    <a:pt x="76160" y="311504"/>
                  </a:lnTo>
                </a:path>
                <a:path w="1523365" h="533400">
                  <a:moveTo>
                    <a:pt x="244308" y="429043"/>
                  </a:moveTo>
                  <a:lnTo>
                    <a:pt x="234840" y="430675"/>
                  </a:lnTo>
                  <a:lnTo>
                    <a:pt x="225147" y="432007"/>
                  </a:lnTo>
                  <a:lnTo>
                    <a:pt x="215286" y="433031"/>
                  </a:lnTo>
                  <a:lnTo>
                    <a:pt x="205319" y="433742"/>
                  </a:lnTo>
                </a:path>
                <a:path w="1523365" h="533400">
                  <a:moveTo>
                    <a:pt x="581239" y="480783"/>
                  </a:moveTo>
                  <a:lnTo>
                    <a:pt x="574478" y="475641"/>
                  </a:lnTo>
                  <a:lnTo>
                    <a:pt x="568301" y="470338"/>
                  </a:lnTo>
                  <a:lnTo>
                    <a:pt x="562719" y="464886"/>
                  </a:lnTo>
                  <a:lnTo>
                    <a:pt x="557744" y="459294"/>
                  </a:lnTo>
                </a:path>
                <a:path w="1523365" h="533400">
                  <a:moveTo>
                    <a:pt x="1016976" y="427214"/>
                  </a:moveTo>
                  <a:lnTo>
                    <a:pt x="1015595" y="433187"/>
                  </a:lnTo>
                  <a:lnTo>
                    <a:pt x="1013547" y="439114"/>
                  </a:lnTo>
                  <a:lnTo>
                    <a:pt x="1010832" y="444984"/>
                  </a:lnTo>
                  <a:lnTo>
                    <a:pt x="1007451" y="450785"/>
                  </a:lnTo>
                </a:path>
                <a:path w="1523365" h="533400">
                  <a:moveTo>
                    <a:pt x="1203920" y="281545"/>
                  </a:moveTo>
                  <a:lnTo>
                    <a:pt x="1251771" y="296965"/>
                  </a:lnTo>
                  <a:lnTo>
                    <a:pt x="1288026" y="317710"/>
                  </a:lnTo>
                  <a:lnTo>
                    <a:pt x="1310897" y="342401"/>
                  </a:lnTo>
                  <a:lnTo>
                    <a:pt x="1318601" y="369658"/>
                  </a:lnTo>
                </a:path>
                <a:path w="1523365" h="533400">
                  <a:moveTo>
                    <a:pt x="1474557" y="187705"/>
                  </a:moveTo>
                  <a:lnTo>
                    <a:pt x="1464810" y="196985"/>
                  </a:lnTo>
                  <a:lnTo>
                    <a:pt x="1452967" y="205642"/>
                  </a:lnTo>
                  <a:lnTo>
                    <a:pt x="1439124" y="213592"/>
                  </a:lnTo>
                  <a:lnTo>
                    <a:pt x="1423376" y="220750"/>
                  </a:lnTo>
                </a:path>
                <a:path w="1523365" h="533400">
                  <a:moveTo>
                    <a:pt x="1352002" y="65124"/>
                  </a:moveTo>
                  <a:lnTo>
                    <a:pt x="1353907" y="70281"/>
                  </a:lnTo>
                  <a:lnTo>
                    <a:pt x="1354796" y="75500"/>
                  </a:lnTo>
                  <a:lnTo>
                    <a:pt x="1354669" y="80733"/>
                  </a:lnTo>
                </a:path>
                <a:path w="1523365" h="533400">
                  <a:moveTo>
                    <a:pt x="1025739" y="46925"/>
                  </a:moveTo>
                  <a:lnTo>
                    <a:pt x="1031166" y="41623"/>
                  </a:lnTo>
                  <a:lnTo>
                    <a:pt x="1037343" y="36527"/>
                  </a:lnTo>
                  <a:lnTo>
                    <a:pt x="1044259" y="31655"/>
                  </a:lnTo>
                  <a:lnTo>
                    <a:pt x="1051901" y="27024"/>
                  </a:lnTo>
                </a:path>
                <a:path w="1523365" h="533400">
                  <a:moveTo>
                    <a:pt x="781010" y="56412"/>
                  </a:moveTo>
                  <a:lnTo>
                    <a:pt x="783804" y="50456"/>
                  </a:lnTo>
                  <a:lnTo>
                    <a:pt x="787995" y="44703"/>
                  </a:lnTo>
                  <a:lnTo>
                    <a:pt x="793710" y="39254"/>
                  </a:lnTo>
                </a:path>
                <a:path w="1523365" h="533400">
                  <a:moveTo>
                    <a:pt x="493863" y="62241"/>
                  </a:moveTo>
                  <a:lnTo>
                    <a:pt x="506098" y="65897"/>
                  </a:lnTo>
                  <a:lnTo>
                    <a:pt x="517834" y="69900"/>
                  </a:lnTo>
                  <a:lnTo>
                    <a:pt x="529046" y="74236"/>
                  </a:lnTo>
                  <a:lnTo>
                    <a:pt x="539710" y="78891"/>
                  </a:lnTo>
                </a:path>
                <a:path w="1523365" h="533400">
                  <a:moveTo>
                    <a:pt x="145502" y="193077"/>
                  </a:moveTo>
                  <a:lnTo>
                    <a:pt x="141946" y="187349"/>
                  </a:lnTo>
                  <a:lnTo>
                    <a:pt x="139279" y="181494"/>
                  </a:lnTo>
                  <a:lnTo>
                    <a:pt x="137501" y="17556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5501132" y="6026911"/>
            <a:ext cx="11696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Arial" panose="020B0604020202020204"/>
                <a:cs typeface="Arial" panose="020B0604020202020204"/>
              </a:rPr>
              <a:t>Private</a:t>
            </a:r>
            <a:r>
              <a:rPr sz="1600" b="1" spc="-75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spc="-25" dirty="0">
                <a:latin typeface="Arial" panose="020B0604020202020204"/>
                <a:cs typeface="Arial" panose="020B0604020202020204"/>
              </a:rPr>
              <a:t>LAN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337030" y="4036940"/>
            <a:ext cx="1597660" cy="605790"/>
            <a:chOff x="5337030" y="4036940"/>
            <a:chExt cx="1597660" cy="605790"/>
          </a:xfrm>
        </p:grpSpPr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7030" y="4036940"/>
              <a:ext cx="1597186" cy="60527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47360" y="4102607"/>
              <a:ext cx="1066787" cy="50749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76711" y="4055681"/>
              <a:ext cx="1522784" cy="53330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50101" y="4440046"/>
              <a:ext cx="114553" cy="8890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376711" y="4055681"/>
              <a:ext cx="1523365" cy="533400"/>
            </a:xfrm>
            <a:custGeom>
              <a:avLst/>
              <a:gdLst/>
              <a:ahLst/>
              <a:cxnLst/>
              <a:rect l="l" t="t" r="r" b="b"/>
              <a:pathLst>
                <a:path w="1523365" h="533400">
                  <a:moveTo>
                    <a:pt x="137501" y="175577"/>
                  </a:moveTo>
                  <a:lnTo>
                    <a:pt x="153578" y="116743"/>
                  </a:lnTo>
                  <a:lnTo>
                    <a:pt x="183999" y="91598"/>
                  </a:lnTo>
                  <a:lnTo>
                    <a:pt x="226749" y="70920"/>
                  </a:lnTo>
                  <a:lnTo>
                    <a:pt x="279885" y="55921"/>
                  </a:lnTo>
                  <a:lnTo>
                    <a:pt x="341463" y="47815"/>
                  </a:lnTo>
                  <a:lnTo>
                    <a:pt x="381119" y="46847"/>
                  </a:lnTo>
                  <a:lnTo>
                    <a:pt x="420298" y="49021"/>
                  </a:lnTo>
                  <a:lnTo>
                    <a:pt x="458192" y="54244"/>
                  </a:lnTo>
                  <a:lnTo>
                    <a:pt x="493990" y="62420"/>
                  </a:lnTo>
                  <a:lnTo>
                    <a:pt x="530371" y="39494"/>
                  </a:lnTo>
                  <a:lnTo>
                    <a:pt x="578200" y="23700"/>
                  </a:lnTo>
                  <a:lnTo>
                    <a:pt x="633290" y="15648"/>
                  </a:lnTo>
                  <a:lnTo>
                    <a:pt x="691451" y="15948"/>
                  </a:lnTo>
                  <a:lnTo>
                    <a:pt x="748498" y="25209"/>
                  </a:lnTo>
                  <a:lnTo>
                    <a:pt x="792186" y="40576"/>
                  </a:lnTo>
                  <a:lnTo>
                    <a:pt x="829774" y="17557"/>
                  </a:lnTo>
                  <a:lnTo>
                    <a:pt x="881149" y="3682"/>
                  </a:lnTo>
                  <a:lnTo>
                    <a:pt x="939669" y="0"/>
                  </a:lnTo>
                  <a:lnTo>
                    <a:pt x="998688" y="7556"/>
                  </a:lnTo>
                  <a:lnTo>
                    <a:pt x="1013975" y="11763"/>
                  </a:lnTo>
                  <a:lnTo>
                    <a:pt x="1028120" y="16732"/>
                  </a:lnTo>
                  <a:lnTo>
                    <a:pt x="1040979" y="22415"/>
                  </a:lnTo>
                  <a:lnTo>
                    <a:pt x="1052409" y="28765"/>
                  </a:lnTo>
                  <a:lnTo>
                    <a:pt x="1094098" y="11828"/>
                  </a:lnTo>
                  <a:lnTo>
                    <a:pt x="1143060" y="2268"/>
                  </a:lnTo>
                  <a:lnTo>
                    <a:pt x="1195320" y="236"/>
                  </a:lnTo>
                  <a:lnTo>
                    <a:pt x="1246904" y="5885"/>
                  </a:lnTo>
                  <a:lnTo>
                    <a:pt x="1293836" y="19367"/>
                  </a:lnTo>
                  <a:lnTo>
                    <a:pt x="1331507" y="40798"/>
                  </a:lnTo>
                  <a:lnTo>
                    <a:pt x="1351748" y="66992"/>
                  </a:lnTo>
                  <a:lnTo>
                    <a:pt x="1406583" y="78883"/>
                  </a:lnTo>
                  <a:lnTo>
                    <a:pt x="1449392" y="97657"/>
                  </a:lnTo>
                  <a:lnTo>
                    <a:pt x="1477990" y="121509"/>
                  </a:lnTo>
                  <a:lnTo>
                    <a:pt x="1490196" y="148634"/>
                  </a:lnTo>
                  <a:lnTo>
                    <a:pt x="1483828" y="177228"/>
                  </a:lnTo>
                  <a:lnTo>
                    <a:pt x="1481542" y="181292"/>
                  </a:lnTo>
                  <a:lnTo>
                    <a:pt x="1478621" y="185229"/>
                  </a:lnTo>
                  <a:lnTo>
                    <a:pt x="1475192" y="189039"/>
                  </a:lnTo>
                  <a:lnTo>
                    <a:pt x="1507118" y="215531"/>
                  </a:lnTo>
                  <a:lnTo>
                    <a:pt x="1522784" y="244086"/>
                  </a:lnTo>
                  <a:lnTo>
                    <a:pt x="1522610" y="273192"/>
                  </a:lnTo>
                  <a:lnTo>
                    <a:pt x="1507017" y="301335"/>
                  </a:lnTo>
                  <a:lnTo>
                    <a:pt x="1476424" y="327002"/>
                  </a:lnTo>
                  <a:lnTo>
                    <a:pt x="1431250" y="348678"/>
                  </a:lnTo>
                  <a:lnTo>
                    <a:pt x="1378370" y="363331"/>
                  </a:lnTo>
                  <a:lnTo>
                    <a:pt x="1319490" y="371030"/>
                  </a:lnTo>
                  <a:lnTo>
                    <a:pt x="1308578" y="401720"/>
                  </a:lnTo>
                  <a:lnTo>
                    <a:pt x="1279165" y="428278"/>
                  </a:lnTo>
                  <a:lnTo>
                    <a:pt x="1234633" y="449129"/>
                  </a:lnTo>
                  <a:lnTo>
                    <a:pt x="1178367" y="462702"/>
                  </a:lnTo>
                  <a:lnTo>
                    <a:pt x="1113750" y="467423"/>
                  </a:lnTo>
                  <a:lnTo>
                    <a:pt x="1085762" y="466407"/>
                  </a:lnTo>
                  <a:lnTo>
                    <a:pt x="1058441" y="463581"/>
                  </a:lnTo>
                  <a:lnTo>
                    <a:pt x="1032168" y="458993"/>
                  </a:lnTo>
                  <a:lnTo>
                    <a:pt x="1007324" y="452691"/>
                  </a:lnTo>
                  <a:lnTo>
                    <a:pt x="985484" y="476805"/>
                  </a:lnTo>
                  <a:lnTo>
                    <a:pt x="914091" y="513573"/>
                  </a:lnTo>
                  <a:lnTo>
                    <a:pt x="868105" y="525325"/>
                  </a:lnTo>
                  <a:lnTo>
                    <a:pt x="817638" y="532053"/>
                  </a:lnTo>
                  <a:lnTo>
                    <a:pt x="764475" y="533307"/>
                  </a:lnTo>
                  <a:lnTo>
                    <a:pt x="710398" y="528637"/>
                  </a:lnTo>
                  <a:lnTo>
                    <a:pt x="672252" y="521368"/>
                  </a:lnTo>
                  <a:lnTo>
                    <a:pt x="637547" y="511159"/>
                  </a:lnTo>
                  <a:lnTo>
                    <a:pt x="607010" y="498258"/>
                  </a:lnTo>
                  <a:lnTo>
                    <a:pt x="581366" y="482917"/>
                  </a:lnTo>
                  <a:lnTo>
                    <a:pt x="531473" y="494181"/>
                  </a:lnTo>
                  <a:lnTo>
                    <a:pt x="479478" y="500278"/>
                  </a:lnTo>
                  <a:lnTo>
                    <a:pt x="426884" y="501390"/>
                  </a:lnTo>
                  <a:lnTo>
                    <a:pt x="375197" y="497697"/>
                  </a:lnTo>
                  <a:lnTo>
                    <a:pt x="325921" y="489377"/>
                  </a:lnTo>
                  <a:lnTo>
                    <a:pt x="280560" y="476613"/>
                  </a:lnTo>
                  <a:lnTo>
                    <a:pt x="240620" y="459582"/>
                  </a:lnTo>
                  <a:lnTo>
                    <a:pt x="207605" y="438467"/>
                  </a:lnTo>
                  <a:lnTo>
                    <a:pt x="204684" y="436054"/>
                  </a:lnTo>
                  <a:lnTo>
                    <a:pt x="143831" y="433732"/>
                  </a:lnTo>
                  <a:lnTo>
                    <a:pt x="91432" y="420909"/>
                  </a:lnTo>
                  <a:lnTo>
                    <a:pt x="52986" y="399657"/>
                  </a:lnTo>
                  <a:lnTo>
                    <a:pt x="33996" y="372046"/>
                  </a:lnTo>
                  <a:lnTo>
                    <a:pt x="33772" y="356131"/>
                  </a:lnTo>
                  <a:lnTo>
                    <a:pt x="40679" y="340740"/>
                  </a:lnTo>
                  <a:lnTo>
                    <a:pt x="54373" y="326397"/>
                  </a:lnTo>
                  <a:lnTo>
                    <a:pt x="74509" y="313626"/>
                  </a:lnTo>
                  <a:lnTo>
                    <a:pt x="29130" y="294215"/>
                  </a:lnTo>
                  <a:lnTo>
                    <a:pt x="3706" y="268827"/>
                  </a:lnTo>
                  <a:lnTo>
                    <a:pt x="0" y="240724"/>
                  </a:lnTo>
                  <a:lnTo>
                    <a:pt x="19772" y="213169"/>
                  </a:lnTo>
                  <a:lnTo>
                    <a:pt x="41540" y="199374"/>
                  </a:lnTo>
                  <a:lnTo>
                    <a:pt x="69048" y="188531"/>
                  </a:lnTo>
                  <a:lnTo>
                    <a:pt x="101032" y="181022"/>
                  </a:lnTo>
                  <a:lnTo>
                    <a:pt x="136231" y="177228"/>
                  </a:lnTo>
                  <a:lnTo>
                    <a:pt x="137501" y="175577"/>
                  </a:lnTo>
                  <a:close/>
                </a:path>
                <a:path w="1523365" h="533400">
                  <a:moveTo>
                    <a:pt x="1305901" y="414083"/>
                  </a:moveTo>
                  <a:lnTo>
                    <a:pt x="1305901" y="422211"/>
                  </a:lnTo>
                  <a:lnTo>
                    <a:pt x="1299297" y="428942"/>
                  </a:lnTo>
                  <a:lnTo>
                    <a:pt x="1291169" y="428942"/>
                  </a:lnTo>
                  <a:lnTo>
                    <a:pt x="1282914" y="428942"/>
                  </a:lnTo>
                  <a:lnTo>
                    <a:pt x="1276310" y="422211"/>
                  </a:lnTo>
                  <a:lnTo>
                    <a:pt x="1276310" y="414083"/>
                  </a:lnTo>
                  <a:lnTo>
                    <a:pt x="1276310" y="405955"/>
                  </a:lnTo>
                  <a:lnTo>
                    <a:pt x="1282914" y="399224"/>
                  </a:lnTo>
                  <a:lnTo>
                    <a:pt x="1291169" y="399224"/>
                  </a:lnTo>
                  <a:lnTo>
                    <a:pt x="1299297" y="399224"/>
                  </a:lnTo>
                  <a:lnTo>
                    <a:pt x="1305901" y="405955"/>
                  </a:lnTo>
                  <a:lnTo>
                    <a:pt x="1305901" y="414083"/>
                  </a:lnTo>
                  <a:close/>
                </a:path>
                <a:path w="1523365" h="533400">
                  <a:moveTo>
                    <a:pt x="1332698" y="417385"/>
                  </a:moveTo>
                  <a:lnTo>
                    <a:pt x="1330358" y="428940"/>
                  </a:lnTo>
                  <a:lnTo>
                    <a:pt x="1323982" y="438388"/>
                  </a:lnTo>
                  <a:lnTo>
                    <a:pt x="1314535" y="444763"/>
                  </a:lnTo>
                  <a:lnTo>
                    <a:pt x="1302980" y="447103"/>
                  </a:lnTo>
                  <a:lnTo>
                    <a:pt x="1291445" y="444763"/>
                  </a:lnTo>
                  <a:lnTo>
                    <a:pt x="1282041" y="438388"/>
                  </a:lnTo>
                  <a:lnTo>
                    <a:pt x="1275709" y="428940"/>
                  </a:lnTo>
                  <a:lnTo>
                    <a:pt x="1273389" y="417385"/>
                  </a:lnTo>
                  <a:lnTo>
                    <a:pt x="1275709" y="405903"/>
                  </a:lnTo>
                  <a:lnTo>
                    <a:pt x="1282041" y="396493"/>
                  </a:lnTo>
                  <a:lnTo>
                    <a:pt x="1291445" y="390132"/>
                  </a:lnTo>
                  <a:lnTo>
                    <a:pt x="1302980" y="387794"/>
                  </a:lnTo>
                  <a:lnTo>
                    <a:pt x="1314535" y="390132"/>
                  </a:lnTo>
                  <a:lnTo>
                    <a:pt x="1323982" y="396493"/>
                  </a:lnTo>
                  <a:lnTo>
                    <a:pt x="1330358" y="405903"/>
                  </a:lnTo>
                  <a:lnTo>
                    <a:pt x="1332698" y="417385"/>
                  </a:lnTo>
                  <a:close/>
                </a:path>
                <a:path w="1523365" h="533400">
                  <a:moveTo>
                    <a:pt x="1387943" y="428815"/>
                  </a:moveTo>
                  <a:lnTo>
                    <a:pt x="1384444" y="446101"/>
                  </a:lnTo>
                  <a:lnTo>
                    <a:pt x="1374909" y="460232"/>
                  </a:lnTo>
                  <a:lnTo>
                    <a:pt x="1360779" y="469767"/>
                  </a:lnTo>
                  <a:lnTo>
                    <a:pt x="1343493" y="473265"/>
                  </a:lnTo>
                  <a:lnTo>
                    <a:pt x="1326153" y="469767"/>
                  </a:lnTo>
                  <a:lnTo>
                    <a:pt x="1312029" y="460232"/>
                  </a:lnTo>
                  <a:lnTo>
                    <a:pt x="1302523" y="446101"/>
                  </a:lnTo>
                  <a:lnTo>
                    <a:pt x="1299043" y="428815"/>
                  </a:lnTo>
                  <a:lnTo>
                    <a:pt x="1302523" y="411529"/>
                  </a:lnTo>
                  <a:lnTo>
                    <a:pt x="1312029" y="397398"/>
                  </a:lnTo>
                  <a:lnTo>
                    <a:pt x="1326153" y="387863"/>
                  </a:lnTo>
                  <a:lnTo>
                    <a:pt x="1343493" y="384365"/>
                  </a:lnTo>
                  <a:lnTo>
                    <a:pt x="1360779" y="387863"/>
                  </a:lnTo>
                  <a:lnTo>
                    <a:pt x="1374909" y="397398"/>
                  </a:lnTo>
                  <a:lnTo>
                    <a:pt x="1384444" y="411529"/>
                  </a:lnTo>
                  <a:lnTo>
                    <a:pt x="1387943" y="428815"/>
                  </a:lnTo>
                  <a:close/>
                </a:path>
                <a:path w="1523365" h="533400">
                  <a:moveTo>
                    <a:pt x="165568" y="321373"/>
                  </a:moveTo>
                  <a:lnTo>
                    <a:pt x="142222" y="321379"/>
                  </a:lnTo>
                  <a:lnTo>
                    <a:pt x="119292" y="319706"/>
                  </a:lnTo>
                  <a:lnTo>
                    <a:pt x="97149" y="316390"/>
                  </a:lnTo>
                  <a:lnTo>
                    <a:pt x="76160" y="311467"/>
                  </a:lnTo>
                </a:path>
                <a:path w="1523365" h="533400">
                  <a:moveTo>
                    <a:pt x="244308" y="429069"/>
                  </a:moveTo>
                  <a:lnTo>
                    <a:pt x="234840" y="430714"/>
                  </a:lnTo>
                  <a:lnTo>
                    <a:pt x="225147" y="432038"/>
                  </a:lnTo>
                  <a:lnTo>
                    <a:pt x="215286" y="433052"/>
                  </a:lnTo>
                  <a:lnTo>
                    <a:pt x="205319" y="433768"/>
                  </a:lnTo>
                </a:path>
                <a:path w="1523365" h="533400">
                  <a:moveTo>
                    <a:pt x="581239" y="480758"/>
                  </a:moveTo>
                  <a:lnTo>
                    <a:pt x="574478" y="475636"/>
                  </a:lnTo>
                  <a:lnTo>
                    <a:pt x="568301" y="470360"/>
                  </a:lnTo>
                  <a:lnTo>
                    <a:pt x="562719" y="464917"/>
                  </a:lnTo>
                  <a:lnTo>
                    <a:pt x="557744" y="459295"/>
                  </a:lnTo>
                </a:path>
                <a:path w="1523365" h="533400">
                  <a:moveTo>
                    <a:pt x="1016976" y="427291"/>
                  </a:moveTo>
                  <a:lnTo>
                    <a:pt x="1015579" y="435292"/>
                  </a:lnTo>
                  <a:lnTo>
                    <a:pt x="1012404" y="443166"/>
                  </a:lnTo>
                  <a:lnTo>
                    <a:pt x="1007451" y="450786"/>
                  </a:lnTo>
                </a:path>
                <a:path w="1523365" h="533400">
                  <a:moveTo>
                    <a:pt x="1203920" y="281622"/>
                  </a:moveTo>
                  <a:lnTo>
                    <a:pt x="1251771" y="297035"/>
                  </a:lnTo>
                  <a:lnTo>
                    <a:pt x="1288026" y="317769"/>
                  </a:lnTo>
                  <a:lnTo>
                    <a:pt x="1310897" y="342433"/>
                  </a:lnTo>
                  <a:lnTo>
                    <a:pt x="1318601" y="369633"/>
                  </a:lnTo>
                </a:path>
                <a:path w="1523365" h="533400">
                  <a:moveTo>
                    <a:pt x="1474557" y="187769"/>
                  </a:moveTo>
                  <a:lnTo>
                    <a:pt x="1464810" y="197018"/>
                  </a:lnTo>
                  <a:lnTo>
                    <a:pt x="1452967" y="205660"/>
                  </a:lnTo>
                  <a:lnTo>
                    <a:pt x="1439124" y="213612"/>
                  </a:lnTo>
                  <a:lnTo>
                    <a:pt x="1423376" y="220789"/>
                  </a:lnTo>
                </a:path>
                <a:path w="1523365" h="533400">
                  <a:moveTo>
                    <a:pt x="1352002" y="65214"/>
                  </a:moveTo>
                  <a:lnTo>
                    <a:pt x="1353907" y="70294"/>
                  </a:lnTo>
                  <a:lnTo>
                    <a:pt x="1354796" y="75501"/>
                  </a:lnTo>
                  <a:lnTo>
                    <a:pt x="1354669" y="80708"/>
                  </a:lnTo>
                </a:path>
                <a:path w="1523365" h="533400">
                  <a:moveTo>
                    <a:pt x="1025739" y="46926"/>
                  </a:moveTo>
                  <a:lnTo>
                    <a:pt x="1031166" y="41669"/>
                  </a:lnTo>
                  <a:lnTo>
                    <a:pt x="1037343" y="36591"/>
                  </a:lnTo>
                  <a:lnTo>
                    <a:pt x="1044259" y="31728"/>
                  </a:lnTo>
                  <a:lnTo>
                    <a:pt x="1051901" y="27114"/>
                  </a:lnTo>
                </a:path>
                <a:path w="1523365" h="533400">
                  <a:moveTo>
                    <a:pt x="781010" y="56451"/>
                  </a:moveTo>
                  <a:lnTo>
                    <a:pt x="783804" y="50482"/>
                  </a:lnTo>
                  <a:lnTo>
                    <a:pt x="787995" y="44767"/>
                  </a:lnTo>
                  <a:lnTo>
                    <a:pt x="793710" y="39306"/>
                  </a:lnTo>
                </a:path>
                <a:path w="1523365" h="533400">
                  <a:moveTo>
                    <a:pt x="493863" y="62293"/>
                  </a:moveTo>
                  <a:lnTo>
                    <a:pt x="506098" y="65911"/>
                  </a:lnTo>
                  <a:lnTo>
                    <a:pt x="517834" y="69897"/>
                  </a:lnTo>
                  <a:lnTo>
                    <a:pt x="529046" y="74241"/>
                  </a:lnTo>
                  <a:lnTo>
                    <a:pt x="539710" y="78930"/>
                  </a:lnTo>
                </a:path>
                <a:path w="1523365" h="533400">
                  <a:moveTo>
                    <a:pt x="145502" y="193103"/>
                  </a:moveTo>
                  <a:lnTo>
                    <a:pt x="141946" y="187388"/>
                  </a:lnTo>
                  <a:lnTo>
                    <a:pt x="139279" y="181546"/>
                  </a:lnTo>
                  <a:lnTo>
                    <a:pt x="137501" y="17557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5700776" y="4170679"/>
            <a:ext cx="7683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Arial" panose="020B0604020202020204"/>
                <a:cs typeface="Arial" panose="020B0604020202020204"/>
              </a:rPr>
              <a:t>Internet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489426" y="5321782"/>
            <a:ext cx="1296035" cy="549275"/>
            <a:chOff x="5489426" y="5321782"/>
            <a:chExt cx="1296035" cy="549275"/>
          </a:xfrm>
        </p:grpSpPr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89426" y="5321782"/>
              <a:ext cx="1295442" cy="52885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93080" y="5362955"/>
              <a:ext cx="1085075" cy="50749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27548" y="5340095"/>
              <a:ext cx="1223772" cy="457200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5527547" y="5340096"/>
            <a:ext cx="1224280" cy="457200"/>
          </a:xfrm>
          <a:prstGeom prst="rect">
            <a:avLst/>
          </a:prstGeom>
          <a:ln w="9144">
            <a:solidFill>
              <a:srgbClr val="BE0021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230505">
              <a:lnSpc>
                <a:spcPct val="100000"/>
              </a:lnSpc>
              <a:spcBef>
                <a:spcPts val="810"/>
              </a:spcBef>
            </a:pPr>
            <a:r>
              <a:rPr sz="1600" b="1" spc="-10" dirty="0">
                <a:latin typeface="Arial" panose="020B0604020202020204"/>
                <a:cs typeface="Arial" panose="020B0604020202020204"/>
              </a:rPr>
              <a:t>Firewall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5609792" y="4716779"/>
            <a:ext cx="1054735" cy="548640"/>
            <a:chOff x="5609792" y="4716779"/>
            <a:chExt cx="1054735" cy="548640"/>
          </a:xfrm>
        </p:grpSpPr>
        <p:pic>
          <p:nvPicPr>
            <p:cNvPr id="55" name="object 5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09792" y="4716779"/>
              <a:ext cx="1054723" cy="52885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37860" y="4757927"/>
              <a:ext cx="798588" cy="50749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47944" y="4735067"/>
              <a:ext cx="982979" cy="45720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647944" y="4735067"/>
              <a:ext cx="982980" cy="457200"/>
            </a:xfrm>
            <a:custGeom>
              <a:avLst/>
              <a:gdLst/>
              <a:ahLst/>
              <a:cxnLst/>
              <a:rect l="l" t="t" r="r" b="b"/>
              <a:pathLst>
                <a:path w="982979" h="457200">
                  <a:moveTo>
                    <a:pt x="0" y="76199"/>
                  </a:moveTo>
                  <a:lnTo>
                    <a:pt x="5994" y="46559"/>
                  </a:lnTo>
                  <a:lnTo>
                    <a:pt x="22336" y="22336"/>
                  </a:lnTo>
                  <a:lnTo>
                    <a:pt x="46559" y="5994"/>
                  </a:lnTo>
                  <a:lnTo>
                    <a:pt x="76200" y="0"/>
                  </a:lnTo>
                  <a:lnTo>
                    <a:pt x="906779" y="0"/>
                  </a:lnTo>
                  <a:lnTo>
                    <a:pt x="936420" y="5994"/>
                  </a:lnTo>
                  <a:lnTo>
                    <a:pt x="960643" y="22336"/>
                  </a:lnTo>
                  <a:lnTo>
                    <a:pt x="976985" y="46559"/>
                  </a:lnTo>
                  <a:lnTo>
                    <a:pt x="982979" y="76199"/>
                  </a:lnTo>
                  <a:lnTo>
                    <a:pt x="982979" y="380999"/>
                  </a:lnTo>
                  <a:lnTo>
                    <a:pt x="976985" y="410640"/>
                  </a:lnTo>
                  <a:lnTo>
                    <a:pt x="960643" y="434863"/>
                  </a:lnTo>
                  <a:lnTo>
                    <a:pt x="936420" y="451205"/>
                  </a:lnTo>
                  <a:lnTo>
                    <a:pt x="906779" y="457199"/>
                  </a:lnTo>
                  <a:lnTo>
                    <a:pt x="76200" y="457199"/>
                  </a:lnTo>
                  <a:lnTo>
                    <a:pt x="46559" y="451205"/>
                  </a:lnTo>
                  <a:lnTo>
                    <a:pt x="22336" y="434863"/>
                  </a:lnTo>
                  <a:lnTo>
                    <a:pt x="5994" y="410640"/>
                  </a:lnTo>
                  <a:lnTo>
                    <a:pt x="0" y="380999"/>
                  </a:lnTo>
                  <a:lnTo>
                    <a:pt x="0" y="76199"/>
                  </a:lnTo>
                  <a:close/>
                </a:path>
              </a:pathLst>
            </a:custGeom>
            <a:ln w="914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5890386" y="4826253"/>
            <a:ext cx="49910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latin typeface="Arial" panose="020B0604020202020204"/>
                <a:cs typeface="Arial" panose="020B0604020202020204"/>
              </a:rPr>
              <a:t>NIPS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1784413" y="4745545"/>
            <a:ext cx="1245870" cy="1179830"/>
            <a:chOff x="1784413" y="4745545"/>
            <a:chExt cx="1245870" cy="1179830"/>
          </a:xfrm>
        </p:grpSpPr>
        <p:sp>
          <p:nvSpPr>
            <p:cNvPr id="61" name="object 61"/>
            <p:cNvSpPr/>
            <p:nvPr/>
          </p:nvSpPr>
          <p:spPr>
            <a:xfrm>
              <a:off x="1789176" y="4750308"/>
              <a:ext cx="0" cy="1170305"/>
            </a:xfrm>
            <a:custGeom>
              <a:avLst/>
              <a:gdLst/>
              <a:ahLst/>
              <a:cxnLst/>
              <a:rect l="l" t="t" r="r" b="b"/>
              <a:pathLst>
                <a:path h="1170304">
                  <a:moveTo>
                    <a:pt x="0" y="0"/>
                  </a:moveTo>
                  <a:lnTo>
                    <a:pt x="0" y="332359"/>
                  </a:lnTo>
                </a:path>
                <a:path h="1170304">
                  <a:moveTo>
                    <a:pt x="0" y="789432"/>
                  </a:moveTo>
                  <a:lnTo>
                    <a:pt x="0" y="116997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2401062" y="5273802"/>
              <a:ext cx="628650" cy="76200"/>
            </a:xfrm>
            <a:custGeom>
              <a:avLst/>
              <a:gdLst/>
              <a:ahLst/>
              <a:cxnLst/>
              <a:rect l="l" t="t" r="r" b="b"/>
              <a:pathLst>
                <a:path w="628650" h="76200">
                  <a:moveTo>
                    <a:pt x="552450" y="0"/>
                  </a:moveTo>
                  <a:lnTo>
                    <a:pt x="552450" y="76200"/>
                  </a:lnTo>
                  <a:lnTo>
                    <a:pt x="608838" y="48006"/>
                  </a:lnTo>
                  <a:lnTo>
                    <a:pt x="565150" y="48006"/>
                  </a:lnTo>
                  <a:lnTo>
                    <a:pt x="565150" y="28194"/>
                  </a:lnTo>
                  <a:lnTo>
                    <a:pt x="608838" y="28194"/>
                  </a:lnTo>
                  <a:lnTo>
                    <a:pt x="552450" y="0"/>
                  </a:lnTo>
                  <a:close/>
                </a:path>
                <a:path w="628650" h="76200">
                  <a:moveTo>
                    <a:pt x="552450" y="28194"/>
                  </a:moveTo>
                  <a:lnTo>
                    <a:pt x="0" y="28194"/>
                  </a:lnTo>
                  <a:lnTo>
                    <a:pt x="0" y="48006"/>
                  </a:lnTo>
                  <a:lnTo>
                    <a:pt x="552450" y="48006"/>
                  </a:lnTo>
                  <a:lnTo>
                    <a:pt x="552450" y="28194"/>
                  </a:lnTo>
                  <a:close/>
                </a:path>
                <a:path w="628650" h="76200">
                  <a:moveTo>
                    <a:pt x="608838" y="28194"/>
                  </a:moveTo>
                  <a:lnTo>
                    <a:pt x="565150" y="28194"/>
                  </a:lnTo>
                  <a:lnTo>
                    <a:pt x="565150" y="48006"/>
                  </a:lnTo>
                  <a:lnTo>
                    <a:pt x="608838" y="48006"/>
                  </a:lnTo>
                  <a:lnTo>
                    <a:pt x="628650" y="38100"/>
                  </a:lnTo>
                  <a:lnTo>
                    <a:pt x="608838" y="281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3" name="object 63"/>
          <p:cNvGrpSpPr/>
          <p:nvPr/>
        </p:nvGrpSpPr>
        <p:grpSpPr>
          <a:xfrm>
            <a:off x="6135370" y="3897249"/>
            <a:ext cx="2359660" cy="2045335"/>
            <a:chOff x="6134100" y="3895344"/>
            <a:chExt cx="2359660" cy="2045335"/>
          </a:xfrm>
        </p:grpSpPr>
        <p:sp>
          <p:nvSpPr>
            <p:cNvPr id="64" name="object 64"/>
            <p:cNvSpPr/>
            <p:nvPr/>
          </p:nvSpPr>
          <p:spPr>
            <a:xfrm>
              <a:off x="6138672" y="4587240"/>
              <a:ext cx="0" cy="1353820"/>
            </a:xfrm>
            <a:custGeom>
              <a:avLst/>
              <a:gdLst/>
              <a:ahLst/>
              <a:cxnLst/>
              <a:rect l="l" t="t" r="r" b="b"/>
              <a:pathLst>
                <a:path h="1353820">
                  <a:moveTo>
                    <a:pt x="0" y="0"/>
                  </a:moveTo>
                  <a:lnTo>
                    <a:pt x="0" y="148209"/>
                  </a:lnTo>
                </a:path>
                <a:path h="1353820">
                  <a:moveTo>
                    <a:pt x="0" y="605028"/>
                  </a:moveTo>
                  <a:lnTo>
                    <a:pt x="0" y="752602"/>
                  </a:lnTo>
                </a:path>
                <a:path h="1353820">
                  <a:moveTo>
                    <a:pt x="0" y="1210056"/>
                  </a:moveTo>
                  <a:lnTo>
                    <a:pt x="0" y="135327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6542023" y="3899916"/>
              <a:ext cx="1946910" cy="1017905"/>
            </a:xfrm>
            <a:custGeom>
              <a:avLst/>
              <a:gdLst/>
              <a:ahLst/>
              <a:cxnLst/>
              <a:rect l="l" t="t" r="r" b="b"/>
              <a:pathLst>
                <a:path w="1946909" h="1017904">
                  <a:moveTo>
                    <a:pt x="1132331" y="664463"/>
                  </a:moveTo>
                  <a:lnTo>
                    <a:pt x="783335" y="664463"/>
                  </a:lnTo>
                  <a:lnTo>
                    <a:pt x="0" y="1017904"/>
                  </a:lnTo>
                  <a:lnTo>
                    <a:pt x="1132331" y="664463"/>
                  </a:lnTo>
                  <a:close/>
                </a:path>
                <a:path w="1946909" h="1017904">
                  <a:moveTo>
                    <a:pt x="1835911" y="0"/>
                  </a:moveTo>
                  <a:lnTo>
                    <a:pt x="661416" y="0"/>
                  </a:lnTo>
                  <a:lnTo>
                    <a:pt x="618287" y="8695"/>
                  </a:lnTo>
                  <a:lnTo>
                    <a:pt x="583088" y="32416"/>
                  </a:lnTo>
                  <a:lnTo>
                    <a:pt x="559367" y="67615"/>
                  </a:lnTo>
                  <a:lnTo>
                    <a:pt x="550672" y="110743"/>
                  </a:lnTo>
                  <a:lnTo>
                    <a:pt x="550672" y="553719"/>
                  </a:lnTo>
                  <a:lnTo>
                    <a:pt x="559367" y="596848"/>
                  </a:lnTo>
                  <a:lnTo>
                    <a:pt x="583088" y="632047"/>
                  </a:lnTo>
                  <a:lnTo>
                    <a:pt x="618287" y="655768"/>
                  </a:lnTo>
                  <a:lnTo>
                    <a:pt x="661416" y="664463"/>
                  </a:lnTo>
                  <a:lnTo>
                    <a:pt x="1835911" y="664463"/>
                  </a:lnTo>
                  <a:lnTo>
                    <a:pt x="1879040" y="655768"/>
                  </a:lnTo>
                  <a:lnTo>
                    <a:pt x="1914239" y="632047"/>
                  </a:lnTo>
                  <a:lnTo>
                    <a:pt x="1937960" y="596848"/>
                  </a:lnTo>
                  <a:lnTo>
                    <a:pt x="1946655" y="553719"/>
                  </a:lnTo>
                  <a:lnTo>
                    <a:pt x="1946655" y="110743"/>
                  </a:lnTo>
                  <a:lnTo>
                    <a:pt x="1937960" y="67615"/>
                  </a:lnTo>
                  <a:lnTo>
                    <a:pt x="1914239" y="32416"/>
                  </a:lnTo>
                  <a:lnTo>
                    <a:pt x="1879040" y="8695"/>
                  </a:lnTo>
                  <a:lnTo>
                    <a:pt x="1835911" y="0"/>
                  </a:lnTo>
                  <a:close/>
                </a:path>
              </a:pathLst>
            </a:custGeom>
            <a:solidFill>
              <a:srgbClr val="E7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6542023" y="3899916"/>
              <a:ext cx="1946910" cy="1017905"/>
            </a:xfrm>
            <a:custGeom>
              <a:avLst/>
              <a:gdLst/>
              <a:ahLst/>
              <a:cxnLst/>
              <a:rect l="l" t="t" r="r" b="b"/>
              <a:pathLst>
                <a:path w="1946909" h="1017904">
                  <a:moveTo>
                    <a:pt x="550672" y="110743"/>
                  </a:moveTo>
                  <a:lnTo>
                    <a:pt x="559367" y="67615"/>
                  </a:lnTo>
                  <a:lnTo>
                    <a:pt x="583088" y="32416"/>
                  </a:lnTo>
                  <a:lnTo>
                    <a:pt x="618287" y="8695"/>
                  </a:lnTo>
                  <a:lnTo>
                    <a:pt x="661416" y="0"/>
                  </a:lnTo>
                  <a:lnTo>
                    <a:pt x="783335" y="0"/>
                  </a:lnTo>
                  <a:lnTo>
                    <a:pt x="1132331" y="0"/>
                  </a:lnTo>
                  <a:lnTo>
                    <a:pt x="1835911" y="0"/>
                  </a:lnTo>
                  <a:lnTo>
                    <a:pt x="1879040" y="8695"/>
                  </a:lnTo>
                  <a:lnTo>
                    <a:pt x="1914239" y="32416"/>
                  </a:lnTo>
                  <a:lnTo>
                    <a:pt x="1937960" y="67615"/>
                  </a:lnTo>
                  <a:lnTo>
                    <a:pt x="1946655" y="110743"/>
                  </a:lnTo>
                  <a:lnTo>
                    <a:pt x="1946655" y="387603"/>
                  </a:lnTo>
                  <a:lnTo>
                    <a:pt x="1946655" y="553719"/>
                  </a:lnTo>
                  <a:lnTo>
                    <a:pt x="1937960" y="596848"/>
                  </a:lnTo>
                  <a:lnTo>
                    <a:pt x="1914239" y="632047"/>
                  </a:lnTo>
                  <a:lnTo>
                    <a:pt x="1879040" y="655768"/>
                  </a:lnTo>
                  <a:lnTo>
                    <a:pt x="1835911" y="664463"/>
                  </a:lnTo>
                  <a:lnTo>
                    <a:pt x="1132331" y="664463"/>
                  </a:lnTo>
                  <a:lnTo>
                    <a:pt x="0" y="1017904"/>
                  </a:lnTo>
                  <a:lnTo>
                    <a:pt x="783335" y="664463"/>
                  </a:lnTo>
                  <a:lnTo>
                    <a:pt x="661416" y="664463"/>
                  </a:lnTo>
                  <a:lnTo>
                    <a:pt x="618287" y="655768"/>
                  </a:lnTo>
                  <a:lnTo>
                    <a:pt x="583088" y="632047"/>
                  </a:lnTo>
                  <a:lnTo>
                    <a:pt x="559367" y="596848"/>
                  </a:lnTo>
                  <a:lnTo>
                    <a:pt x="550672" y="553719"/>
                  </a:lnTo>
                  <a:lnTo>
                    <a:pt x="550672" y="387603"/>
                  </a:lnTo>
                  <a:lnTo>
                    <a:pt x="550672" y="11074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/>
          <p:nvPr/>
        </p:nvSpPr>
        <p:spPr>
          <a:xfrm>
            <a:off x="2581148" y="4753813"/>
            <a:ext cx="2533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latin typeface="Arial" panose="020B0604020202020204"/>
                <a:cs typeface="Arial" panose="020B0604020202020204"/>
              </a:rPr>
              <a:t>Tap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593594" y="4905883"/>
            <a:ext cx="254635" cy="13970"/>
          </a:xfrm>
          <a:custGeom>
            <a:avLst/>
            <a:gdLst/>
            <a:ahLst/>
            <a:cxnLst/>
            <a:rect l="l" t="t" r="r" b="b"/>
            <a:pathLst>
              <a:path w="254635" h="13970">
                <a:moveTo>
                  <a:pt x="254507" y="0"/>
                </a:moveTo>
                <a:lnTo>
                  <a:pt x="0" y="0"/>
                </a:lnTo>
                <a:lnTo>
                  <a:pt x="0" y="13716"/>
                </a:lnTo>
                <a:lnTo>
                  <a:pt x="254507" y="13716"/>
                </a:lnTo>
                <a:lnTo>
                  <a:pt x="2545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2480564" y="4906771"/>
            <a:ext cx="4489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 marR="5080" indent="-3683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Arial" panose="020B0604020202020204"/>
                <a:cs typeface="Arial" panose="020B0604020202020204"/>
              </a:rPr>
              <a:t>read-</a:t>
            </a:r>
            <a:r>
              <a:rPr sz="800" spc="-20" dirty="0">
                <a:latin typeface="Arial" panose="020B0604020202020204"/>
                <a:cs typeface="Arial" panose="020B0604020202020204"/>
              </a:rPr>
              <a:t>only </a:t>
            </a:r>
            <a:r>
              <a:rPr sz="800" dirty="0">
                <a:latin typeface="Arial" panose="020B0604020202020204"/>
                <a:cs typeface="Arial" panose="020B0604020202020204"/>
              </a:rPr>
              <a:t>view</a:t>
            </a:r>
            <a:r>
              <a:rPr sz="800" spc="-25" dirty="0">
                <a:latin typeface="Arial" panose="020B0604020202020204"/>
                <a:cs typeface="Arial" panose="020B0604020202020204"/>
              </a:rPr>
              <a:t> of</a:t>
            </a:r>
            <a:r>
              <a:rPr sz="800" dirty="0">
                <a:latin typeface="Arial" panose="020B0604020202020204"/>
                <a:cs typeface="Arial" panose="020B0604020202020204"/>
              </a:rPr>
              <a:t> all</a:t>
            </a:r>
            <a:r>
              <a:rPr sz="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800" spc="-10" dirty="0">
                <a:latin typeface="Arial" panose="020B0604020202020204"/>
                <a:cs typeface="Arial" panose="020B0604020202020204"/>
              </a:rPr>
              <a:t>traffic</a:t>
            </a:r>
            <a:endParaRPr sz="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2731007" y="3988308"/>
            <a:ext cx="1356360" cy="1147445"/>
            <a:chOff x="2731007" y="3988308"/>
            <a:chExt cx="1356360" cy="1147445"/>
          </a:xfrm>
        </p:grpSpPr>
        <p:sp>
          <p:nvSpPr>
            <p:cNvPr id="71" name="object 71"/>
            <p:cNvSpPr/>
            <p:nvPr/>
          </p:nvSpPr>
          <p:spPr>
            <a:xfrm>
              <a:off x="2735579" y="3992880"/>
              <a:ext cx="1347470" cy="1138555"/>
            </a:xfrm>
            <a:custGeom>
              <a:avLst/>
              <a:gdLst/>
              <a:ahLst/>
              <a:cxnLst/>
              <a:rect l="l" t="t" r="r" b="b"/>
              <a:pathLst>
                <a:path w="1347470" h="1138554">
                  <a:moveTo>
                    <a:pt x="1122680" y="457200"/>
                  </a:moveTo>
                  <a:lnTo>
                    <a:pt x="785875" y="457200"/>
                  </a:lnTo>
                  <a:lnTo>
                    <a:pt x="728091" y="1138301"/>
                  </a:lnTo>
                  <a:lnTo>
                    <a:pt x="1122680" y="457200"/>
                  </a:lnTo>
                  <a:close/>
                </a:path>
                <a:path w="1347470" h="1138554">
                  <a:moveTo>
                    <a:pt x="1271016" y="0"/>
                  </a:moveTo>
                  <a:lnTo>
                    <a:pt x="76200" y="0"/>
                  </a:lnTo>
                  <a:lnTo>
                    <a:pt x="46559" y="5994"/>
                  </a:lnTo>
                  <a:lnTo>
                    <a:pt x="22336" y="22336"/>
                  </a:lnTo>
                  <a:lnTo>
                    <a:pt x="5994" y="46559"/>
                  </a:lnTo>
                  <a:lnTo>
                    <a:pt x="0" y="76200"/>
                  </a:lnTo>
                  <a:lnTo>
                    <a:pt x="0" y="381000"/>
                  </a:lnTo>
                  <a:lnTo>
                    <a:pt x="5994" y="410640"/>
                  </a:lnTo>
                  <a:lnTo>
                    <a:pt x="22336" y="434863"/>
                  </a:lnTo>
                  <a:lnTo>
                    <a:pt x="46559" y="451205"/>
                  </a:lnTo>
                  <a:lnTo>
                    <a:pt x="76200" y="457200"/>
                  </a:lnTo>
                  <a:lnTo>
                    <a:pt x="1271016" y="457200"/>
                  </a:lnTo>
                  <a:lnTo>
                    <a:pt x="1300656" y="451205"/>
                  </a:lnTo>
                  <a:lnTo>
                    <a:pt x="1324879" y="434863"/>
                  </a:lnTo>
                  <a:lnTo>
                    <a:pt x="1341221" y="410640"/>
                  </a:lnTo>
                  <a:lnTo>
                    <a:pt x="1347216" y="381000"/>
                  </a:lnTo>
                  <a:lnTo>
                    <a:pt x="1347216" y="76200"/>
                  </a:lnTo>
                  <a:lnTo>
                    <a:pt x="1341221" y="46559"/>
                  </a:lnTo>
                  <a:lnTo>
                    <a:pt x="1324879" y="22336"/>
                  </a:lnTo>
                  <a:lnTo>
                    <a:pt x="1300656" y="5994"/>
                  </a:lnTo>
                  <a:lnTo>
                    <a:pt x="1271016" y="0"/>
                  </a:lnTo>
                  <a:close/>
                </a:path>
              </a:pathLst>
            </a:custGeom>
            <a:solidFill>
              <a:srgbClr val="E7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2735579" y="3992880"/>
              <a:ext cx="1347470" cy="1138555"/>
            </a:xfrm>
            <a:custGeom>
              <a:avLst/>
              <a:gdLst/>
              <a:ahLst/>
              <a:cxnLst/>
              <a:rect l="l" t="t" r="r" b="b"/>
              <a:pathLst>
                <a:path w="1347470" h="1138554">
                  <a:moveTo>
                    <a:pt x="0" y="76200"/>
                  </a:moveTo>
                  <a:lnTo>
                    <a:pt x="5994" y="46559"/>
                  </a:lnTo>
                  <a:lnTo>
                    <a:pt x="22336" y="22336"/>
                  </a:lnTo>
                  <a:lnTo>
                    <a:pt x="46559" y="5994"/>
                  </a:lnTo>
                  <a:lnTo>
                    <a:pt x="76200" y="0"/>
                  </a:lnTo>
                  <a:lnTo>
                    <a:pt x="785875" y="0"/>
                  </a:lnTo>
                  <a:lnTo>
                    <a:pt x="1122680" y="0"/>
                  </a:lnTo>
                  <a:lnTo>
                    <a:pt x="1271016" y="0"/>
                  </a:lnTo>
                  <a:lnTo>
                    <a:pt x="1300656" y="5994"/>
                  </a:lnTo>
                  <a:lnTo>
                    <a:pt x="1324879" y="22336"/>
                  </a:lnTo>
                  <a:lnTo>
                    <a:pt x="1341221" y="46559"/>
                  </a:lnTo>
                  <a:lnTo>
                    <a:pt x="1347216" y="76200"/>
                  </a:lnTo>
                  <a:lnTo>
                    <a:pt x="1347216" y="266700"/>
                  </a:lnTo>
                  <a:lnTo>
                    <a:pt x="1347216" y="381000"/>
                  </a:lnTo>
                  <a:lnTo>
                    <a:pt x="1341221" y="410640"/>
                  </a:lnTo>
                  <a:lnTo>
                    <a:pt x="1324879" y="434863"/>
                  </a:lnTo>
                  <a:lnTo>
                    <a:pt x="1300656" y="451205"/>
                  </a:lnTo>
                  <a:lnTo>
                    <a:pt x="1271016" y="457200"/>
                  </a:lnTo>
                  <a:lnTo>
                    <a:pt x="1122680" y="457200"/>
                  </a:lnTo>
                  <a:lnTo>
                    <a:pt x="728091" y="1138301"/>
                  </a:lnTo>
                  <a:lnTo>
                    <a:pt x="785875" y="457200"/>
                  </a:lnTo>
                  <a:lnTo>
                    <a:pt x="76200" y="457200"/>
                  </a:lnTo>
                  <a:lnTo>
                    <a:pt x="46559" y="451205"/>
                  </a:lnTo>
                  <a:lnTo>
                    <a:pt x="22336" y="434863"/>
                  </a:lnTo>
                  <a:lnTo>
                    <a:pt x="5994" y="410640"/>
                  </a:lnTo>
                  <a:lnTo>
                    <a:pt x="0" y="381000"/>
                  </a:lnTo>
                  <a:lnTo>
                    <a:pt x="0" y="266700"/>
                  </a:lnTo>
                  <a:lnTo>
                    <a:pt x="0" y="7620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2843910" y="4096334"/>
            <a:ext cx="11296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Ignore</a:t>
            </a:r>
            <a:r>
              <a:rPr sz="1400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or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alert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204329" y="4001261"/>
            <a:ext cx="11772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30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Accept,</a:t>
            </a:r>
            <a:r>
              <a:rPr sz="14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drop, </a:t>
            </a:r>
            <a:r>
              <a:rPr sz="1400" dirty="0">
                <a:latin typeface="Arial" panose="020B0604020202020204"/>
                <a:cs typeface="Arial" panose="020B0604020202020204"/>
              </a:rPr>
              <a:t>reject</a:t>
            </a:r>
            <a:r>
              <a:rPr sz="14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(+alert?)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5" name="object 7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177795" y="4568952"/>
            <a:ext cx="2042159" cy="1301496"/>
          </a:xfrm>
          <a:prstGeom prst="rect">
            <a:avLst/>
          </a:prstGeom>
        </p:spPr>
      </p:pic>
      <p:sp>
        <p:nvSpPr>
          <p:cNvPr id="76" name="object 7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65"/>
              </a:lnSpc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39494"/>
            <a:chOff x="0" y="0"/>
            <a:chExt cx="9144000" cy="1039494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54552" y="83807"/>
              <a:ext cx="1827276" cy="9342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144000" cy="990600"/>
            </a:xfrm>
            <a:custGeom>
              <a:avLst/>
              <a:gdLst/>
              <a:ahLst/>
              <a:cxnLst/>
              <a:rect l="l" t="t" r="r" b="b"/>
              <a:pathLst>
                <a:path w="9144000" h="990600">
                  <a:moveTo>
                    <a:pt x="9144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9144000" y="990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7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2714" rIns="0" bIns="0" rtlCol="0">
            <a:spAutoFit/>
          </a:bodyPr>
          <a:lstStyle/>
          <a:p>
            <a:pPr marL="283845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  <a:endParaRPr spc="-10" dirty="0"/>
          </a:p>
        </p:txBody>
      </p:sp>
      <p:sp>
        <p:nvSpPr>
          <p:cNvPr id="6" name="object 6"/>
          <p:cNvSpPr/>
          <p:nvPr/>
        </p:nvSpPr>
        <p:spPr>
          <a:xfrm>
            <a:off x="822197" y="1506474"/>
            <a:ext cx="7577455" cy="744220"/>
          </a:xfrm>
          <a:custGeom>
            <a:avLst/>
            <a:gdLst/>
            <a:ahLst/>
            <a:cxnLst/>
            <a:rect l="l" t="t" r="r" b="b"/>
            <a:pathLst>
              <a:path w="7577455" h="744219">
                <a:moveTo>
                  <a:pt x="0" y="123951"/>
                </a:moveTo>
                <a:lnTo>
                  <a:pt x="9741" y="75705"/>
                </a:lnTo>
                <a:lnTo>
                  <a:pt x="36306" y="36306"/>
                </a:lnTo>
                <a:lnTo>
                  <a:pt x="75705" y="9741"/>
                </a:lnTo>
                <a:lnTo>
                  <a:pt x="123952" y="0"/>
                </a:lnTo>
                <a:lnTo>
                  <a:pt x="7453376" y="0"/>
                </a:lnTo>
                <a:lnTo>
                  <a:pt x="7501622" y="9741"/>
                </a:lnTo>
                <a:lnTo>
                  <a:pt x="7541021" y="36306"/>
                </a:lnTo>
                <a:lnTo>
                  <a:pt x="7567586" y="75705"/>
                </a:lnTo>
                <a:lnTo>
                  <a:pt x="7577328" y="123951"/>
                </a:lnTo>
                <a:lnTo>
                  <a:pt x="7577328" y="619760"/>
                </a:lnTo>
                <a:lnTo>
                  <a:pt x="7567586" y="668006"/>
                </a:lnTo>
                <a:lnTo>
                  <a:pt x="7541021" y="707405"/>
                </a:lnTo>
                <a:lnTo>
                  <a:pt x="7501622" y="733970"/>
                </a:lnTo>
                <a:lnTo>
                  <a:pt x="7453376" y="743712"/>
                </a:lnTo>
                <a:lnTo>
                  <a:pt x="123952" y="743712"/>
                </a:lnTo>
                <a:lnTo>
                  <a:pt x="75705" y="733970"/>
                </a:lnTo>
                <a:lnTo>
                  <a:pt x="36306" y="707405"/>
                </a:lnTo>
                <a:lnTo>
                  <a:pt x="9741" y="668006"/>
                </a:lnTo>
                <a:lnTo>
                  <a:pt x="0" y="619760"/>
                </a:lnTo>
                <a:lnTo>
                  <a:pt x="0" y="123951"/>
                </a:lnTo>
                <a:close/>
              </a:path>
            </a:pathLst>
          </a:custGeom>
          <a:ln w="25907">
            <a:solidFill>
              <a:srgbClr val="0000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22197" y="2340101"/>
            <a:ext cx="7577455" cy="742315"/>
          </a:xfrm>
          <a:custGeom>
            <a:avLst/>
            <a:gdLst/>
            <a:ahLst/>
            <a:cxnLst/>
            <a:rect l="l" t="t" r="r" b="b"/>
            <a:pathLst>
              <a:path w="7577455" h="742314">
                <a:moveTo>
                  <a:pt x="0" y="123698"/>
                </a:moveTo>
                <a:lnTo>
                  <a:pt x="9721" y="75545"/>
                </a:lnTo>
                <a:lnTo>
                  <a:pt x="36231" y="36226"/>
                </a:lnTo>
                <a:lnTo>
                  <a:pt x="75550" y="9719"/>
                </a:lnTo>
                <a:lnTo>
                  <a:pt x="123698" y="0"/>
                </a:lnTo>
                <a:lnTo>
                  <a:pt x="7453630" y="0"/>
                </a:lnTo>
                <a:lnTo>
                  <a:pt x="7501782" y="9719"/>
                </a:lnTo>
                <a:lnTo>
                  <a:pt x="7541101" y="36226"/>
                </a:lnTo>
                <a:lnTo>
                  <a:pt x="7567608" y="75545"/>
                </a:lnTo>
                <a:lnTo>
                  <a:pt x="7577328" y="123698"/>
                </a:lnTo>
                <a:lnTo>
                  <a:pt x="7577328" y="618489"/>
                </a:lnTo>
                <a:lnTo>
                  <a:pt x="7567608" y="666642"/>
                </a:lnTo>
                <a:lnTo>
                  <a:pt x="7541101" y="705961"/>
                </a:lnTo>
                <a:lnTo>
                  <a:pt x="7501782" y="732468"/>
                </a:lnTo>
                <a:lnTo>
                  <a:pt x="7453630" y="742188"/>
                </a:lnTo>
                <a:lnTo>
                  <a:pt x="123698" y="742188"/>
                </a:lnTo>
                <a:lnTo>
                  <a:pt x="75550" y="732468"/>
                </a:lnTo>
                <a:lnTo>
                  <a:pt x="36231" y="705961"/>
                </a:lnTo>
                <a:lnTo>
                  <a:pt x="9721" y="666642"/>
                </a:lnTo>
                <a:lnTo>
                  <a:pt x="0" y="618489"/>
                </a:lnTo>
                <a:lnTo>
                  <a:pt x="0" y="123698"/>
                </a:lnTo>
                <a:close/>
              </a:path>
            </a:pathLst>
          </a:custGeom>
          <a:ln w="25908">
            <a:solidFill>
              <a:srgbClr val="0000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22197" y="3172205"/>
            <a:ext cx="7577455" cy="744220"/>
          </a:xfrm>
          <a:custGeom>
            <a:avLst/>
            <a:gdLst/>
            <a:ahLst/>
            <a:cxnLst/>
            <a:rect l="l" t="t" r="r" b="b"/>
            <a:pathLst>
              <a:path w="7577455" h="744220">
                <a:moveTo>
                  <a:pt x="0" y="123952"/>
                </a:moveTo>
                <a:lnTo>
                  <a:pt x="9741" y="75705"/>
                </a:lnTo>
                <a:lnTo>
                  <a:pt x="36306" y="36306"/>
                </a:lnTo>
                <a:lnTo>
                  <a:pt x="75705" y="9741"/>
                </a:lnTo>
                <a:lnTo>
                  <a:pt x="123952" y="0"/>
                </a:lnTo>
                <a:lnTo>
                  <a:pt x="7453376" y="0"/>
                </a:lnTo>
                <a:lnTo>
                  <a:pt x="7501622" y="9741"/>
                </a:lnTo>
                <a:lnTo>
                  <a:pt x="7541021" y="36306"/>
                </a:lnTo>
                <a:lnTo>
                  <a:pt x="7567586" y="75705"/>
                </a:lnTo>
                <a:lnTo>
                  <a:pt x="7577328" y="123952"/>
                </a:lnTo>
                <a:lnTo>
                  <a:pt x="7577328" y="619760"/>
                </a:lnTo>
                <a:lnTo>
                  <a:pt x="7567586" y="668006"/>
                </a:lnTo>
                <a:lnTo>
                  <a:pt x="7541021" y="707405"/>
                </a:lnTo>
                <a:lnTo>
                  <a:pt x="7501622" y="733970"/>
                </a:lnTo>
                <a:lnTo>
                  <a:pt x="7453376" y="743712"/>
                </a:lnTo>
                <a:lnTo>
                  <a:pt x="123952" y="743712"/>
                </a:lnTo>
                <a:lnTo>
                  <a:pt x="75705" y="733970"/>
                </a:lnTo>
                <a:lnTo>
                  <a:pt x="36306" y="707405"/>
                </a:lnTo>
                <a:lnTo>
                  <a:pt x="9741" y="668006"/>
                </a:lnTo>
                <a:lnTo>
                  <a:pt x="0" y="619760"/>
                </a:lnTo>
                <a:lnTo>
                  <a:pt x="0" y="123952"/>
                </a:lnTo>
                <a:close/>
              </a:path>
            </a:pathLst>
          </a:custGeom>
          <a:ln w="25907">
            <a:solidFill>
              <a:srgbClr val="0000E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809244" y="3992879"/>
            <a:ext cx="7603490" cy="768350"/>
            <a:chOff x="809244" y="3992879"/>
            <a:chExt cx="7603490" cy="768350"/>
          </a:xfrm>
        </p:grpSpPr>
        <p:sp>
          <p:nvSpPr>
            <p:cNvPr id="10" name="object 10"/>
            <p:cNvSpPr/>
            <p:nvPr/>
          </p:nvSpPr>
          <p:spPr>
            <a:xfrm>
              <a:off x="822198" y="4005833"/>
              <a:ext cx="7577455" cy="742315"/>
            </a:xfrm>
            <a:custGeom>
              <a:avLst/>
              <a:gdLst/>
              <a:ahLst/>
              <a:cxnLst/>
              <a:rect l="l" t="t" r="r" b="b"/>
              <a:pathLst>
                <a:path w="7577455" h="742314">
                  <a:moveTo>
                    <a:pt x="7453630" y="0"/>
                  </a:moveTo>
                  <a:lnTo>
                    <a:pt x="123698" y="0"/>
                  </a:lnTo>
                  <a:lnTo>
                    <a:pt x="75550" y="9719"/>
                  </a:lnTo>
                  <a:lnTo>
                    <a:pt x="36231" y="36226"/>
                  </a:lnTo>
                  <a:lnTo>
                    <a:pt x="9721" y="75545"/>
                  </a:lnTo>
                  <a:lnTo>
                    <a:pt x="0" y="123698"/>
                  </a:lnTo>
                  <a:lnTo>
                    <a:pt x="0" y="618490"/>
                  </a:lnTo>
                  <a:lnTo>
                    <a:pt x="9721" y="666642"/>
                  </a:lnTo>
                  <a:lnTo>
                    <a:pt x="36231" y="705961"/>
                  </a:lnTo>
                  <a:lnTo>
                    <a:pt x="75550" y="732468"/>
                  </a:lnTo>
                  <a:lnTo>
                    <a:pt x="123698" y="742188"/>
                  </a:lnTo>
                  <a:lnTo>
                    <a:pt x="7453630" y="742188"/>
                  </a:lnTo>
                  <a:lnTo>
                    <a:pt x="7501782" y="732468"/>
                  </a:lnTo>
                  <a:lnTo>
                    <a:pt x="7541101" y="705961"/>
                  </a:lnTo>
                  <a:lnTo>
                    <a:pt x="7567608" y="666642"/>
                  </a:lnTo>
                  <a:lnTo>
                    <a:pt x="7577328" y="618490"/>
                  </a:lnTo>
                  <a:lnTo>
                    <a:pt x="7577328" y="123698"/>
                  </a:lnTo>
                  <a:lnTo>
                    <a:pt x="7567608" y="75545"/>
                  </a:lnTo>
                  <a:lnTo>
                    <a:pt x="7541101" y="36226"/>
                  </a:lnTo>
                  <a:lnTo>
                    <a:pt x="7501782" y="9719"/>
                  </a:lnTo>
                  <a:lnTo>
                    <a:pt x="7453630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22198" y="4005833"/>
              <a:ext cx="7577455" cy="742315"/>
            </a:xfrm>
            <a:custGeom>
              <a:avLst/>
              <a:gdLst/>
              <a:ahLst/>
              <a:cxnLst/>
              <a:rect l="l" t="t" r="r" b="b"/>
              <a:pathLst>
                <a:path w="7577455" h="742314">
                  <a:moveTo>
                    <a:pt x="0" y="123698"/>
                  </a:moveTo>
                  <a:lnTo>
                    <a:pt x="9721" y="75545"/>
                  </a:lnTo>
                  <a:lnTo>
                    <a:pt x="36231" y="36226"/>
                  </a:lnTo>
                  <a:lnTo>
                    <a:pt x="75550" y="9719"/>
                  </a:lnTo>
                  <a:lnTo>
                    <a:pt x="123698" y="0"/>
                  </a:lnTo>
                  <a:lnTo>
                    <a:pt x="7453630" y="0"/>
                  </a:lnTo>
                  <a:lnTo>
                    <a:pt x="7501782" y="9719"/>
                  </a:lnTo>
                  <a:lnTo>
                    <a:pt x="7541101" y="36226"/>
                  </a:lnTo>
                  <a:lnTo>
                    <a:pt x="7567608" y="75545"/>
                  </a:lnTo>
                  <a:lnTo>
                    <a:pt x="7577328" y="123698"/>
                  </a:lnTo>
                  <a:lnTo>
                    <a:pt x="7577328" y="618490"/>
                  </a:lnTo>
                  <a:lnTo>
                    <a:pt x="7567608" y="666642"/>
                  </a:lnTo>
                  <a:lnTo>
                    <a:pt x="7541101" y="705961"/>
                  </a:lnTo>
                  <a:lnTo>
                    <a:pt x="7501782" y="732468"/>
                  </a:lnTo>
                  <a:lnTo>
                    <a:pt x="7453630" y="742188"/>
                  </a:lnTo>
                  <a:lnTo>
                    <a:pt x="123698" y="742188"/>
                  </a:lnTo>
                  <a:lnTo>
                    <a:pt x="75550" y="732468"/>
                  </a:lnTo>
                  <a:lnTo>
                    <a:pt x="36231" y="705961"/>
                  </a:lnTo>
                  <a:lnTo>
                    <a:pt x="9721" y="666642"/>
                  </a:lnTo>
                  <a:lnTo>
                    <a:pt x="0" y="618490"/>
                  </a:lnTo>
                  <a:lnTo>
                    <a:pt x="0" y="123698"/>
                  </a:lnTo>
                  <a:close/>
                </a:path>
              </a:pathLst>
            </a:custGeom>
            <a:ln w="25908">
              <a:solidFill>
                <a:srgbClr val="0000E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822197" y="4837938"/>
            <a:ext cx="7577455" cy="744220"/>
          </a:xfrm>
          <a:custGeom>
            <a:avLst/>
            <a:gdLst/>
            <a:ahLst/>
            <a:cxnLst/>
            <a:rect l="l" t="t" r="r" b="b"/>
            <a:pathLst>
              <a:path w="7577455" h="744220">
                <a:moveTo>
                  <a:pt x="0" y="123951"/>
                </a:moveTo>
                <a:lnTo>
                  <a:pt x="9741" y="75705"/>
                </a:lnTo>
                <a:lnTo>
                  <a:pt x="36306" y="36306"/>
                </a:lnTo>
                <a:lnTo>
                  <a:pt x="75705" y="9741"/>
                </a:lnTo>
                <a:lnTo>
                  <a:pt x="123952" y="0"/>
                </a:lnTo>
                <a:lnTo>
                  <a:pt x="7453376" y="0"/>
                </a:lnTo>
                <a:lnTo>
                  <a:pt x="7501622" y="9741"/>
                </a:lnTo>
                <a:lnTo>
                  <a:pt x="7541021" y="36306"/>
                </a:lnTo>
                <a:lnTo>
                  <a:pt x="7567586" y="75705"/>
                </a:lnTo>
                <a:lnTo>
                  <a:pt x="7577328" y="123951"/>
                </a:lnTo>
                <a:lnTo>
                  <a:pt x="7577328" y="619760"/>
                </a:lnTo>
                <a:lnTo>
                  <a:pt x="7567586" y="668006"/>
                </a:lnTo>
                <a:lnTo>
                  <a:pt x="7541021" y="707405"/>
                </a:lnTo>
                <a:lnTo>
                  <a:pt x="7501622" y="733970"/>
                </a:lnTo>
                <a:lnTo>
                  <a:pt x="7453376" y="743712"/>
                </a:lnTo>
                <a:lnTo>
                  <a:pt x="123952" y="743712"/>
                </a:lnTo>
                <a:lnTo>
                  <a:pt x="75705" y="733970"/>
                </a:lnTo>
                <a:lnTo>
                  <a:pt x="36306" y="707405"/>
                </a:lnTo>
                <a:lnTo>
                  <a:pt x="9741" y="668006"/>
                </a:lnTo>
                <a:lnTo>
                  <a:pt x="0" y="619760"/>
                </a:lnTo>
                <a:lnTo>
                  <a:pt x="0" y="123951"/>
                </a:lnTo>
                <a:close/>
              </a:path>
            </a:pathLst>
          </a:custGeom>
          <a:ln w="25907">
            <a:solidFill>
              <a:srgbClr val="0000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xfrm>
            <a:off x="963879" y="1581734"/>
            <a:ext cx="5454650" cy="3846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Understanding</a:t>
            </a:r>
            <a:r>
              <a:rPr spc="-8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intruders</a:t>
            </a:r>
            <a:endParaRPr spc="-1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5080">
              <a:lnSpc>
                <a:spcPct val="176000"/>
              </a:lnSpc>
              <a:spcBef>
                <a:spcPts val="5"/>
              </a:spcBef>
            </a:pP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Intrusion</a:t>
            </a:r>
            <a:r>
              <a:rPr spc="-114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detection</a:t>
            </a:r>
            <a:r>
              <a:rPr spc="-8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system</a:t>
            </a:r>
            <a:r>
              <a:rPr spc="-1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(IDS) 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Intrusion</a:t>
            </a:r>
            <a:r>
              <a:rPr spc="-10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prevention</a:t>
            </a:r>
            <a:r>
              <a:rPr spc="-9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systems</a:t>
            </a:r>
            <a:r>
              <a:rPr spc="-9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(IPS)</a:t>
            </a:r>
            <a:endParaRPr spc="-1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2725420">
              <a:lnSpc>
                <a:spcPct val="176000"/>
              </a:lnSpc>
            </a:pP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Detection</a:t>
            </a:r>
            <a:r>
              <a:rPr spc="-9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theory Firewalls</a:t>
            </a:r>
            <a:endParaRPr spc="-1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9144000" cy="990600"/>
            <a:chOff x="0" y="0"/>
            <a:chExt cx="9144000" cy="99060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1492" y="0"/>
              <a:ext cx="3302508" cy="990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302507" cy="990600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65"/>
              </a:lnSpc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39494"/>
            <a:chOff x="0" y="0"/>
            <a:chExt cx="9144000" cy="1039494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84375" y="83807"/>
              <a:ext cx="6169152" cy="9342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144000" cy="990600"/>
            </a:xfrm>
            <a:custGeom>
              <a:avLst/>
              <a:gdLst/>
              <a:ahLst/>
              <a:cxnLst/>
              <a:rect l="l" t="t" r="r" b="b"/>
              <a:pathLst>
                <a:path w="9144000" h="990600">
                  <a:moveTo>
                    <a:pt x="9144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9144000" y="990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7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03782" y="-31292"/>
            <a:ext cx="6936435" cy="724535"/>
          </a:xfrm>
          <a:prstGeom prst="rect">
            <a:avLst/>
          </a:prstGeom>
        </p:spPr>
        <p:txBody>
          <a:bodyPr vert="horz" wrap="square" lIns="0" tIns="232714" rIns="0" bIns="0" rtlCol="0">
            <a:spAutoFit/>
          </a:bodyPr>
          <a:lstStyle/>
          <a:p>
            <a:pPr marL="667385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Two</a:t>
            </a:r>
            <a:r>
              <a:rPr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ways</a:t>
            </a:r>
            <a:r>
              <a:rPr spc="-5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categorize</a:t>
            </a:r>
            <a:r>
              <a:rPr spc="-7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intruders</a:t>
            </a:r>
            <a:endParaRPr spc="-1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2852" y="1044066"/>
            <a:ext cx="511683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Carlito"/>
              <a:buChar char="•"/>
              <a:tabLst>
                <a:tab pos="299085" algn="l"/>
              </a:tabLst>
            </a:pPr>
            <a:r>
              <a:rPr sz="2400" b="1" dirty="0">
                <a:latin typeface="Times New Roman" panose="02020603050405020304" charset="0"/>
                <a:cs typeface="Times New Roman" panose="02020603050405020304" charset="0"/>
              </a:rPr>
              <a:t>Class</a:t>
            </a:r>
            <a:r>
              <a:rPr sz="2400" b="1" spc="-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b="1" dirty="0"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sz="2400" b="1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b="1" dirty="0">
                <a:latin typeface="Times New Roman" panose="02020603050405020304" charset="0"/>
                <a:cs typeface="Times New Roman" panose="02020603050405020304" charset="0"/>
              </a:rPr>
              <a:t>intruder:</a:t>
            </a:r>
            <a:r>
              <a:rPr sz="2400" b="1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What</a:t>
            </a:r>
            <a:r>
              <a:rPr sz="2400" spc="-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are</a:t>
            </a:r>
            <a:r>
              <a:rPr sz="2400" spc="-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they</a:t>
            </a:r>
            <a:r>
              <a:rPr sz="24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0" dirty="0">
                <a:latin typeface="Times New Roman" panose="02020603050405020304" charset="0"/>
                <a:cs typeface="Times New Roman" panose="02020603050405020304" charset="0"/>
              </a:rPr>
              <a:t>after?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2852" y="3239261"/>
            <a:ext cx="533209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Carlito"/>
              <a:buChar char="•"/>
              <a:tabLst>
                <a:tab pos="299085" algn="l"/>
              </a:tabLst>
            </a:pPr>
            <a:r>
              <a:rPr sz="2400" b="1" dirty="0">
                <a:latin typeface="Times New Roman" panose="02020603050405020304" charset="0"/>
                <a:cs typeface="Times New Roman" panose="02020603050405020304" charset="0"/>
              </a:rPr>
              <a:t>Intruder</a:t>
            </a:r>
            <a:r>
              <a:rPr sz="2400" b="1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b="1" dirty="0">
                <a:latin typeface="Times New Roman" panose="02020603050405020304" charset="0"/>
                <a:cs typeface="Times New Roman" panose="02020603050405020304" charset="0"/>
              </a:rPr>
              <a:t>skill</a:t>
            </a:r>
            <a:r>
              <a:rPr sz="2400" b="1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b="1" dirty="0">
                <a:latin typeface="Times New Roman" panose="02020603050405020304" charset="0"/>
                <a:cs typeface="Times New Roman" panose="02020603050405020304" charset="0"/>
              </a:rPr>
              <a:t>level:</a:t>
            </a:r>
            <a:r>
              <a:rPr sz="2400" b="1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How</a:t>
            </a:r>
            <a:r>
              <a:rPr sz="2400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smart</a:t>
            </a:r>
            <a:r>
              <a:rPr sz="2400" spc="-5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are</a:t>
            </a:r>
            <a:r>
              <a:rPr sz="2400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0" dirty="0">
                <a:latin typeface="Times New Roman" panose="02020603050405020304" charset="0"/>
                <a:cs typeface="Times New Roman" panose="02020603050405020304" charset="0"/>
              </a:rPr>
              <a:t>they?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9400" y="1600200"/>
            <a:ext cx="3283164" cy="150160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8000" y="3886200"/>
            <a:ext cx="2598420" cy="180593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ts val="865"/>
              </a:lnSpc>
            </a:pPr>
            <a:fld id="{81D60167-4931-47E6-BA6A-407CBD079E47}" type="slidenum">
              <a:rPr spc="-50" dirty="0"/>
            </a:fld>
            <a:endParaRPr spc="-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39494"/>
            <a:chOff x="0" y="0"/>
            <a:chExt cx="9144000" cy="1039494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206751" y="83807"/>
              <a:ext cx="4724400" cy="9342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144000" cy="990600"/>
            </a:xfrm>
            <a:custGeom>
              <a:avLst/>
              <a:gdLst/>
              <a:ahLst/>
              <a:cxnLst/>
              <a:rect l="l" t="t" r="r" b="b"/>
              <a:pathLst>
                <a:path w="9144000" h="990600">
                  <a:moveTo>
                    <a:pt x="9144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9144000" y="990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7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2714" rIns="0" bIns="0" rtlCol="0">
            <a:spAutoFit/>
          </a:bodyPr>
          <a:lstStyle/>
          <a:p>
            <a:pPr marL="1390015">
              <a:lnSpc>
                <a:spcPct val="100000"/>
              </a:lnSpc>
              <a:spcBef>
                <a:spcPts val="100"/>
              </a:spcBef>
            </a:pPr>
            <a:r>
              <a:rPr dirty="0"/>
              <a:t>Problem:</a:t>
            </a:r>
            <a:r>
              <a:rPr spc="-15" dirty="0"/>
              <a:t> </a:t>
            </a:r>
            <a:r>
              <a:rPr dirty="0"/>
              <a:t>We’re</a:t>
            </a:r>
            <a:r>
              <a:rPr spc="-5" dirty="0"/>
              <a:t> </a:t>
            </a:r>
            <a:r>
              <a:rPr dirty="0"/>
              <a:t>not </a:t>
            </a:r>
            <a:r>
              <a:rPr spc="-20" dirty="0"/>
              <a:t>sure</a:t>
            </a:r>
            <a:endParaRPr spc="-2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65"/>
              </a:lnSpc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635" y="1007110"/>
            <a:ext cx="9116060" cy="580961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715"/>
              </a:spcBef>
              <a:buChar char="•"/>
              <a:tabLst>
                <a:tab pos="299085" algn="l"/>
              </a:tabLst>
            </a:pP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We</a:t>
            </a:r>
            <a:r>
              <a:rPr sz="2800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might</a:t>
            </a:r>
            <a:r>
              <a:rPr sz="28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say</a:t>
            </a:r>
            <a:r>
              <a:rPr sz="2800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it’s</a:t>
            </a:r>
            <a:r>
              <a:rPr sz="28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b="1" dirty="0">
                <a:latin typeface="Times New Roman" panose="02020603050405020304" charset="0"/>
                <a:cs typeface="Times New Roman" panose="02020603050405020304" charset="0"/>
              </a:rPr>
              <a:t>malicious</a:t>
            </a:r>
            <a:r>
              <a:rPr sz="2800" b="1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28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we’re</a:t>
            </a:r>
            <a:r>
              <a:rPr sz="2800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b="1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right</a:t>
            </a:r>
            <a:r>
              <a:rPr sz="2800" b="1" spc="-35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sz="2800" b="1" dirty="0">
                <a:solidFill>
                  <a:srgbClr val="6F2F9F"/>
                </a:solidFill>
                <a:latin typeface="Times New Roman" panose="02020603050405020304" charset="0"/>
                <a:cs typeface="Times New Roman" panose="02020603050405020304" charset="0"/>
              </a:rPr>
              <a:t>True</a:t>
            </a:r>
            <a:r>
              <a:rPr sz="2800" b="1" spc="-30" dirty="0">
                <a:solidFill>
                  <a:srgbClr val="6F2F9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b="1" spc="-10" dirty="0">
                <a:solidFill>
                  <a:srgbClr val="6F2F9F"/>
                </a:solidFill>
                <a:latin typeface="Times New Roman" panose="02020603050405020304" charset="0"/>
                <a:cs typeface="Times New Roman" panose="02020603050405020304" charset="0"/>
              </a:rPr>
              <a:t>positive</a:t>
            </a:r>
            <a:r>
              <a:rPr sz="2800" spc="-10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927100">
              <a:lnSpc>
                <a:spcPct val="100000"/>
              </a:lnSpc>
              <a:spcBef>
                <a:spcPts val="520"/>
              </a:spcBef>
            </a:pPr>
            <a:r>
              <a:rPr sz="240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We</a:t>
            </a:r>
            <a:r>
              <a:rPr sz="2400" spc="-3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detected</a:t>
            </a:r>
            <a:r>
              <a:rPr sz="2400" spc="-2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bad</a:t>
            </a:r>
            <a:r>
              <a:rPr sz="2400" spc="-45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stuff</a:t>
            </a:r>
            <a:r>
              <a:rPr sz="2400" spc="-2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2400" spc="-25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did</a:t>
            </a:r>
            <a:r>
              <a:rPr sz="2400" spc="-25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something</a:t>
            </a:r>
            <a:r>
              <a:rPr sz="2400" spc="-3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about</a:t>
            </a:r>
            <a:r>
              <a:rPr sz="2400" spc="-35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it!</a:t>
            </a:r>
            <a:r>
              <a:rPr sz="2400" spc="-3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Yay!</a:t>
            </a:r>
            <a:r>
              <a:rPr sz="2400" spc="-2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261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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  <a:spcBef>
                <a:spcPts val="1855"/>
              </a:spcBef>
            </a:pP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We</a:t>
            </a:r>
            <a:r>
              <a:rPr sz="28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might</a:t>
            </a:r>
            <a:r>
              <a:rPr sz="2800" spc="-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say</a:t>
            </a:r>
            <a:r>
              <a:rPr sz="2800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it’s</a:t>
            </a:r>
            <a:r>
              <a:rPr sz="28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b="1" dirty="0">
                <a:latin typeface="Times New Roman" panose="02020603050405020304" charset="0"/>
                <a:cs typeface="Times New Roman" panose="02020603050405020304" charset="0"/>
              </a:rPr>
              <a:t>malicious</a:t>
            </a:r>
            <a:r>
              <a:rPr sz="2800" b="1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but</a:t>
            </a:r>
            <a:r>
              <a:rPr sz="28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we’re</a:t>
            </a:r>
            <a:r>
              <a:rPr sz="28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b="1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wrong</a:t>
            </a:r>
            <a:r>
              <a:rPr sz="2800" b="1" spc="-35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sz="2800" b="1" dirty="0">
                <a:solidFill>
                  <a:srgbClr val="6F2F9F"/>
                </a:solidFill>
                <a:latin typeface="Times New Roman" panose="02020603050405020304" charset="0"/>
                <a:cs typeface="Times New Roman" panose="02020603050405020304" charset="0"/>
              </a:rPr>
              <a:t>False</a:t>
            </a:r>
            <a:r>
              <a:rPr sz="2800" b="1" spc="-40" dirty="0">
                <a:solidFill>
                  <a:srgbClr val="6F2F9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b="1" spc="-10" dirty="0">
                <a:solidFill>
                  <a:srgbClr val="6F2F9F"/>
                </a:solidFill>
                <a:latin typeface="Times New Roman" panose="02020603050405020304" charset="0"/>
                <a:cs typeface="Times New Roman" panose="02020603050405020304" charset="0"/>
              </a:rPr>
              <a:t>positive</a:t>
            </a:r>
            <a:r>
              <a:rPr sz="2800" spc="-10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982980">
              <a:lnSpc>
                <a:spcPct val="100000"/>
              </a:lnSpc>
              <a:spcBef>
                <a:spcPts val="520"/>
              </a:spcBef>
            </a:pPr>
            <a:r>
              <a:rPr sz="2400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We</a:t>
            </a:r>
            <a:r>
              <a:rPr sz="2400" spc="-35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blocked</a:t>
            </a:r>
            <a:r>
              <a:rPr sz="2400" spc="-30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legitimate</a:t>
            </a:r>
            <a:r>
              <a:rPr sz="2400" spc="-10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stuff!</a:t>
            </a:r>
            <a:r>
              <a:rPr sz="2400" spc="-25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People</a:t>
            </a:r>
            <a:r>
              <a:rPr sz="2400" spc="-30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are</a:t>
            </a:r>
            <a:r>
              <a:rPr sz="2400" spc="-20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mad</a:t>
            </a:r>
            <a:r>
              <a:rPr sz="2400" spc="-40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at</a:t>
            </a:r>
            <a:r>
              <a:rPr sz="2400" spc="-30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us!</a:t>
            </a:r>
            <a:r>
              <a:rPr sz="2400" spc="-25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2610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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  <a:spcBef>
                <a:spcPts val="1850"/>
              </a:spcBef>
            </a:pP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We</a:t>
            </a:r>
            <a:r>
              <a:rPr sz="28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might</a:t>
            </a:r>
            <a:r>
              <a:rPr sz="28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say</a:t>
            </a:r>
            <a:r>
              <a:rPr sz="2800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it’s</a:t>
            </a:r>
            <a:r>
              <a:rPr sz="28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b="1" dirty="0">
                <a:latin typeface="Times New Roman" panose="02020603050405020304" charset="0"/>
                <a:cs typeface="Times New Roman" panose="02020603050405020304" charset="0"/>
              </a:rPr>
              <a:t>benign</a:t>
            </a:r>
            <a:r>
              <a:rPr sz="2800" b="1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28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we’re</a:t>
            </a:r>
            <a:r>
              <a:rPr sz="2800" spc="-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b="1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right</a:t>
            </a:r>
            <a:r>
              <a:rPr sz="2800" b="1" spc="-3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sz="2800" b="1" dirty="0">
                <a:solidFill>
                  <a:srgbClr val="6F2F9F"/>
                </a:solidFill>
                <a:latin typeface="Times New Roman" panose="02020603050405020304" charset="0"/>
                <a:cs typeface="Times New Roman" panose="02020603050405020304" charset="0"/>
              </a:rPr>
              <a:t>True</a:t>
            </a:r>
            <a:r>
              <a:rPr sz="2800" b="1" spc="-45" dirty="0">
                <a:solidFill>
                  <a:srgbClr val="6F2F9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b="1" spc="-10" dirty="0">
                <a:solidFill>
                  <a:srgbClr val="6F2F9F"/>
                </a:solidFill>
                <a:latin typeface="Times New Roman" panose="02020603050405020304" charset="0"/>
                <a:cs typeface="Times New Roman" panose="02020603050405020304" charset="0"/>
              </a:rPr>
              <a:t>negative</a:t>
            </a:r>
            <a:r>
              <a:rPr sz="2800" spc="-10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927100">
              <a:lnSpc>
                <a:spcPct val="100000"/>
              </a:lnSpc>
              <a:spcBef>
                <a:spcPts val="520"/>
              </a:spcBef>
            </a:pPr>
            <a:r>
              <a:rPr sz="240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That</a:t>
            </a:r>
            <a:r>
              <a:rPr sz="2400" spc="-2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traffic</a:t>
            </a:r>
            <a:r>
              <a:rPr sz="2400" spc="-2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is</a:t>
            </a:r>
            <a:r>
              <a:rPr sz="2400" spc="-15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cool</a:t>
            </a:r>
            <a:r>
              <a:rPr sz="2400" spc="-25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2400" spc="-25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good,</a:t>
            </a:r>
            <a:r>
              <a:rPr sz="2400" spc="-5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let</a:t>
            </a:r>
            <a:r>
              <a:rPr sz="2400" spc="-2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it</a:t>
            </a:r>
            <a:r>
              <a:rPr sz="2400" spc="-2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through!</a:t>
            </a:r>
            <a:r>
              <a:rPr sz="2400" spc="-45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Yeah!</a:t>
            </a:r>
            <a:r>
              <a:rPr sz="2400" spc="-1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2610" dirty="0">
                <a:solidFill>
                  <a:srgbClr val="009900"/>
                </a:solidFill>
                <a:latin typeface="Times New Roman" panose="02020603050405020304" charset="0"/>
                <a:cs typeface="Times New Roman" panose="02020603050405020304" charset="0"/>
              </a:rPr>
              <a:t>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  <a:spcBef>
                <a:spcPts val="1850"/>
              </a:spcBef>
            </a:pP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We</a:t>
            </a:r>
            <a:r>
              <a:rPr sz="2800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might</a:t>
            </a:r>
            <a:r>
              <a:rPr sz="2800" spc="-5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say</a:t>
            </a:r>
            <a:r>
              <a:rPr sz="2800" spc="-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it’s</a:t>
            </a:r>
            <a:r>
              <a:rPr sz="2800" spc="-5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b="1" dirty="0">
                <a:latin typeface="Times New Roman" panose="02020603050405020304" charset="0"/>
                <a:cs typeface="Times New Roman" panose="02020603050405020304" charset="0"/>
              </a:rPr>
              <a:t>benign</a:t>
            </a:r>
            <a:r>
              <a:rPr sz="2800" b="1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28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we’re</a:t>
            </a:r>
            <a:r>
              <a:rPr sz="2800" spc="-5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b="1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wrong</a:t>
            </a:r>
            <a:r>
              <a:rPr sz="2800" b="1" spc="-45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sz="2800" b="1" dirty="0">
                <a:solidFill>
                  <a:srgbClr val="6F2F9F"/>
                </a:solidFill>
                <a:latin typeface="Times New Roman" panose="02020603050405020304" charset="0"/>
                <a:cs typeface="Times New Roman" panose="02020603050405020304" charset="0"/>
              </a:rPr>
              <a:t>False</a:t>
            </a:r>
            <a:r>
              <a:rPr sz="2800" b="1" spc="-45" dirty="0">
                <a:solidFill>
                  <a:srgbClr val="6F2F9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b="1" spc="-10" dirty="0">
                <a:solidFill>
                  <a:srgbClr val="6F2F9F"/>
                </a:solidFill>
                <a:latin typeface="Times New Roman" panose="02020603050405020304" charset="0"/>
                <a:cs typeface="Times New Roman" panose="02020603050405020304" charset="0"/>
              </a:rPr>
              <a:t>negative</a:t>
            </a:r>
            <a:r>
              <a:rPr sz="2800" spc="-10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982980">
              <a:lnSpc>
                <a:spcPct val="100000"/>
              </a:lnSpc>
              <a:spcBef>
                <a:spcPts val="520"/>
              </a:spcBef>
            </a:pPr>
            <a:r>
              <a:rPr sz="2400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We</a:t>
            </a:r>
            <a:r>
              <a:rPr sz="2400" spc="-25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missed an</a:t>
            </a:r>
            <a:r>
              <a:rPr sz="2400" spc="-20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attack!</a:t>
            </a:r>
            <a:r>
              <a:rPr sz="2400" spc="-15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Oh</a:t>
            </a:r>
            <a:r>
              <a:rPr sz="2400" spc="-25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no,</a:t>
            </a:r>
            <a:r>
              <a:rPr sz="2400" spc="-35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danger!</a:t>
            </a:r>
            <a:r>
              <a:rPr sz="2400" spc="-25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2610" dirty="0">
                <a:solidFill>
                  <a:srgbClr val="BE0025"/>
                </a:solidFill>
                <a:latin typeface="Times New Roman" panose="02020603050405020304" charset="0"/>
                <a:cs typeface="Times New Roman" panose="02020603050405020304" charset="0"/>
              </a:rPr>
              <a:t></a:t>
            </a:r>
            <a:endParaRPr sz="2400" spc="2610" dirty="0">
              <a:solidFill>
                <a:srgbClr val="BE002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39494"/>
            <a:chOff x="0" y="0"/>
            <a:chExt cx="9144000" cy="1039494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823972" y="83807"/>
              <a:ext cx="3488436" cy="9342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144000" cy="990600"/>
            </a:xfrm>
            <a:custGeom>
              <a:avLst/>
              <a:gdLst/>
              <a:ahLst/>
              <a:cxnLst/>
              <a:rect l="l" t="t" r="r" b="b"/>
              <a:pathLst>
                <a:path w="9144000" h="990600">
                  <a:moveTo>
                    <a:pt x="9144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9144000" y="990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7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2714" rIns="0" bIns="0" rtlCol="0">
            <a:spAutoFit/>
          </a:bodyPr>
          <a:lstStyle/>
          <a:p>
            <a:pPr marL="2007870">
              <a:lnSpc>
                <a:spcPct val="100000"/>
              </a:lnSpc>
              <a:spcBef>
                <a:spcPts val="100"/>
              </a:spcBef>
            </a:pPr>
            <a:r>
              <a:rPr dirty="0"/>
              <a:t>Confusion</a:t>
            </a:r>
            <a:r>
              <a:rPr spc="-25" dirty="0"/>
              <a:t> </a:t>
            </a:r>
            <a:r>
              <a:rPr spc="-10" dirty="0"/>
              <a:t>Matrix</a:t>
            </a:r>
            <a:endParaRPr spc="-10" dirty="0"/>
          </a:p>
        </p:txBody>
      </p:sp>
      <p:sp>
        <p:nvSpPr>
          <p:cNvPr id="6" name="object 6"/>
          <p:cNvSpPr txBox="1"/>
          <p:nvPr/>
        </p:nvSpPr>
        <p:spPr>
          <a:xfrm>
            <a:off x="-635" y="1348740"/>
            <a:ext cx="9144635" cy="514731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99085" marR="5080" indent="-287020">
              <a:lnSpc>
                <a:spcPct val="103000"/>
              </a:lnSpc>
              <a:spcBef>
                <a:spcPts val="425"/>
              </a:spcBef>
              <a:buChar char="•"/>
              <a:tabLst>
                <a:tab pos="299085" algn="l"/>
              </a:tabLst>
            </a:pP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sz="30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Confusion</a:t>
            </a:r>
            <a:r>
              <a:rPr sz="3000" spc="-2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matrix</a:t>
            </a:r>
            <a:r>
              <a:rPr sz="3000" spc="-5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is</a:t>
            </a:r>
            <a:r>
              <a:rPr sz="3000" spc="-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sz="30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table</a:t>
            </a:r>
            <a:r>
              <a:rPr sz="3000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describing</a:t>
            </a:r>
            <a:r>
              <a:rPr sz="3000" spc="-25" dirty="0">
                <a:latin typeface="Times New Roman" panose="02020603050405020304" charset="0"/>
                <a:cs typeface="Times New Roman" panose="02020603050405020304" charset="0"/>
              </a:rPr>
              <a:t> the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performance</a:t>
            </a:r>
            <a:r>
              <a:rPr sz="3000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sz="3000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some</a:t>
            </a:r>
            <a:r>
              <a:rPr sz="3000" spc="-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detection</a:t>
            </a:r>
            <a:r>
              <a:rPr sz="30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spc="-10" dirty="0">
                <a:latin typeface="Times New Roman" panose="02020603050405020304" charset="0"/>
                <a:cs typeface="Times New Roman" panose="02020603050405020304" charset="0"/>
              </a:rPr>
              <a:t>algorithm</a:t>
            </a:r>
            <a:endParaRPr sz="3000">
              <a:latin typeface="Times New Roman" panose="02020603050405020304" charset="0"/>
              <a:cs typeface="Times New Roman" panose="02020603050405020304" charset="0"/>
            </a:endParaRPr>
          </a:p>
          <a:p>
            <a:pPr marL="698500" marR="978535" lvl="1" indent="-228600">
              <a:lnSpc>
                <a:spcPct val="103000"/>
              </a:lnSpc>
              <a:spcBef>
                <a:spcPts val="750"/>
              </a:spcBef>
              <a:buFont typeface="Wingdings" panose="05000000000000000000"/>
              <a:buChar char=""/>
              <a:tabLst>
                <a:tab pos="698500" algn="l"/>
              </a:tabLst>
            </a:pP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True</a:t>
            </a:r>
            <a:r>
              <a:rPr sz="3000" spc="-2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positives</a:t>
            </a:r>
            <a:r>
              <a:rPr sz="3000" spc="-1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(TP):</a:t>
            </a:r>
            <a:r>
              <a:rPr sz="3000" spc="42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number</a:t>
            </a:r>
            <a:r>
              <a:rPr sz="3000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sz="30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spc="-10" dirty="0">
                <a:latin typeface="Times New Roman" panose="02020603050405020304" charset="0"/>
                <a:cs typeface="Times New Roman" panose="02020603050405020304" charset="0"/>
              </a:rPr>
              <a:t>correct classifications</a:t>
            </a:r>
            <a:r>
              <a:rPr sz="3000" spc="1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sz="30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spc="-10" dirty="0">
                <a:latin typeface="Times New Roman" panose="02020603050405020304" charset="0"/>
                <a:cs typeface="Times New Roman" panose="02020603050405020304" charset="0"/>
              </a:rPr>
              <a:t>malware</a:t>
            </a:r>
            <a:endParaRPr sz="3000">
              <a:latin typeface="Times New Roman" panose="02020603050405020304" charset="0"/>
              <a:cs typeface="Times New Roman" panose="02020603050405020304" charset="0"/>
            </a:endParaRPr>
          </a:p>
          <a:p>
            <a:pPr marL="697865" lvl="1" indent="-227965">
              <a:lnSpc>
                <a:spcPct val="103000"/>
              </a:lnSpc>
              <a:spcBef>
                <a:spcPts val="445"/>
              </a:spcBef>
              <a:buFont typeface="Wingdings" panose="05000000000000000000"/>
              <a:buChar char=""/>
              <a:tabLst>
                <a:tab pos="697865" algn="l"/>
              </a:tabLst>
            </a:pP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True</a:t>
            </a:r>
            <a:r>
              <a:rPr sz="3000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negatives</a:t>
            </a:r>
            <a:r>
              <a:rPr sz="3000" spc="-2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(TN):</a:t>
            </a:r>
            <a:r>
              <a:rPr sz="3000" spc="40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number</a:t>
            </a:r>
            <a:r>
              <a:rPr sz="30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sz="30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spc="-10" dirty="0">
                <a:latin typeface="Times New Roman" panose="02020603050405020304" charset="0"/>
                <a:cs typeface="Times New Roman" panose="02020603050405020304" charset="0"/>
              </a:rPr>
              <a:t>correct</a:t>
            </a:r>
            <a:endParaRPr sz="3000">
              <a:latin typeface="Times New Roman" panose="02020603050405020304" charset="0"/>
              <a:cs typeface="Times New Roman" panose="02020603050405020304" charset="0"/>
            </a:endParaRPr>
          </a:p>
          <a:p>
            <a:pPr marL="698500">
              <a:lnSpc>
                <a:spcPct val="103000"/>
              </a:lnSpc>
            </a:pP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classifications</a:t>
            </a:r>
            <a:r>
              <a:rPr sz="30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sz="3000" spc="-6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spc="-10" dirty="0">
                <a:latin typeface="Times New Roman" panose="02020603050405020304" charset="0"/>
                <a:cs typeface="Times New Roman" panose="02020603050405020304" charset="0"/>
              </a:rPr>
              <a:t>non-malware</a:t>
            </a:r>
            <a:endParaRPr sz="3000">
              <a:latin typeface="Times New Roman" panose="02020603050405020304" charset="0"/>
              <a:cs typeface="Times New Roman" panose="02020603050405020304" charset="0"/>
            </a:endParaRPr>
          </a:p>
          <a:p>
            <a:pPr marL="698500" marR="584200" lvl="1" indent="-228600">
              <a:lnSpc>
                <a:spcPct val="103000"/>
              </a:lnSpc>
              <a:spcBef>
                <a:spcPts val="755"/>
              </a:spcBef>
              <a:buFont typeface="Wingdings" panose="05000000000000000000"/>
              <a:buChar char=""/>
              <a:tabLst>
                <a:tab pos="698500" algn="l"/>
              </a:tabLst>
            </a:pP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False</a:t>
            </a:r>
            <a:r>
              <a:rPr sz="30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positives</a:t>
            </a:r>
            <a:r>
              <a:rPr sz="3000" spc="-1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(FP):</a:t>
            </a:r>
            <a:r>
              <a:rPr sz="3000" spc="38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number</a:t>
            </a:r>
            <a:r>
              <a:rPr sz="3000" spc="-5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sz="30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spc="-10" dirty="0">
                <a:latin typeface="Times New Roman" panose="02020603050405020304" charset="0"/>
                <a:cs typeface="Times New Roman" panose="02020603050405020304" charset="0"/>
              </a:rPr>
              <a:t>incorrect classifications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 of</a:t>
            </a:r>
            <a:r>
              <a:rPr sz="30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spc="-10" dirty="0">
                <a:latin typeface="Times New Roman" panose="02020603050405020304" charset="0"/>
                <a:cs typeface="Times New Roman" panose="02020603050405020304" charset="0"/>
              </a:rPr>
              <a:t>non-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malware</a:t>
            </a:r>
            <a:r>
              <a:rPr sz="3000" spc="-2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as</a:t>
            </a:r>
            <a:r>
              <a:rPr sz="3000" spc="-2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spc="-10" dirty="0">
                <a:latin typeface="Times New Roman" panose="02020603050405020304" charset="0"/>
                <a:cs typeface="Times New Roman" panose="02020603050405020304" charset="0"/>
              </a:rPr>
              <a:t>malware</a:t>
            </a:r>
            <a:endParaRPr sz="3000">
              <a:latin typeface="Times New Roman" panose="02020603050405020304" charset="0"/>
              <a:cs typeface="Times New Roman" panose="02020603050405020304" charset="0"/>
            </a:endParaRPr>
          </a:p>
          <a:p>
            <a:pPr marL="698500" marR="581025" lvl="1" indent="-228600">
              <a:lnSpc>
                <a:spcPct val="103000"/>
              </a:lnSpc>
              <a:spcBef>
                <a:spcPts val="720"/>
              </a:spcBef>
              <a:buFont typeface="Wingdings" panose="05000000000000000000"/>
              <a:buChar char=""/>
              <a:tabLst>
                <a:tab pos="698500" algn="l"/>
              </a:tabLst>
            </a:pP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False</a:t>
            </a:r>
            <a:r>
              <a:rPr sz="30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negatives</a:t>
            </a:r>
            <a:r>
              <a:rPr sz="3000" spc="-2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(FN):</a:t>
            </a:r>
            <a:r>
              <a:rPr sz="3000" spc="38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number</a:t>
            </a:r>
            <a:r>
              <a:rPr sz="3000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sz="30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spc="-10" dirty="0">
                <a:latin typeface="Times New Roman" panose="02020603050405020304" charset="0"/>
                <a:cs typeface="Times New Roman" panose="02020603050405020304" charset="0"/>
              </a:rPr>
              <a:t>incorrect classifications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sz="30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malware</a:t>
            </a:r>
            <a:r>
              <a:rPr sz="3000" spc="-2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as</a:t>
            </a:r>
            <a:r>
              <a:rPr sz="3000" spc="-1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000" dirty="0">
                <a:latin typeface="Times New Roman" panose="02020603050405020304" charset="0"/>
                <a:cs typeface="Times New Roman" panose="02020603050405020304" charset="0"/>
              </a:rPr>
              <a:t>non-</a:t>
            </a:r>
            <a:r>
              <a:rPr sz="3000" spc="-10" dirty="0">
                <a:latin typeface="Times New Roman" panose="02020603050405020304" charset="0"/>
                <a:cs typeface="Times New Roman" panose="02020603050405020304" charset="0"/>
              </a:rPr>
              <a:t>malware</a:t>
            </a:r>
            <a:endParaRPr sz="3000" spc="-1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65"/>
              </a:lnSpc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39494"/>
            <a:chOff x="0" y="0"/>
            <a:chExt cx="9144000" cy="1039494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823972" y="83807"/>
              <a:ext cx="3488436" cy="9342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144000" cy="990600"/>
            </a:xfrm>
            <a:custGeom>
              <a:avLst/>
              <a:gdLst/>
              <a:ahLst/>
              <a:cxnLst/>
              <a:rect l="l" t="t" r="r" b="b"/>
              <a:pathLst>
                <a:path w="9144000" h="990600">
                  <a:moveTo>
                    <a:pt x="9144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9144000" y="990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7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2714" rIns="0" bIns="0" rtlCol="0">
            <a:spAutoFit/>
          </a:bodyPr>
          <a:lstStyle/>
          <a:p>
            <a:pPr marL="2007870">
              <a:lnSpc>
                <a:spcPct val="100000"/>
              </a:lnSpc>
              <a:spcBef>
                <a:spcPts val="100"/>
              </a:spcBef>
            </a:pPr>
            <a:r>
              <a:rPr dirty="0"/>
              <a:t>Confusion</a:t>
            </a:r>
            <a:r>
              <a:rPr spc="-25" dirty="0"/>
              <a:t> </a:t>
            </a:r>
            <a:r>
              <a:rPr spc="-10" dirty="0"/>
              <a:t>Matrix</a:t>
            </a:r>
            <a:endParaRPr spc="-1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20015" y="1746250"/>
            <a:ext cx="8864600" cy="4227195"/>
            <a:chOff x="1920" y="6985"/>
            <a:chExt cx="8250" cy="357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0" y="7127"/>
              <a:ext cx="3906" cy="328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0" y="6985"/>
              <a:ext cx="2731" cy="357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65"/>
              </a:lnSpc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39494"/>
            <a:chOff x="0" y="0"/>
            <a:chExt cx="9144000" cy="1039494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54552" y="83807"/>
              <a:ext cx="1827276" cy="9342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144000" cy="990600"/>
            </a:xfrm>
            <a:custGeom>
              <a:avLst/>
              <a:gdLst/>
              <a:ahLst/>
              <a:cxnLst/>
              <a:rect l="l" t="t" r="r" b="b"/>
              <a:pathLst>
                <a:path w="9144000" h="990600">
                  <a:moveTo>
                    <a:pt x="9144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9144000" y="990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7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2714" rIns="0" bIns="0" rtlCol="0">
            <a:spAutoFit/>
          </a:bodyPr>
          <a:lstStyle/>
          <a:p>
            <a:pPr marL="283845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  <a:endParaRPr spc="-10" dirty="0"/>
          </a:p>
        </p:txBody>
      </p:sp>
      <p:sp>
        <p:nvSpPr>
          <p:cNvPr id="6" name="object 6"/>
          <p:cNvSpPr/>
          <p:nvPr/>
        </p:nvSpPr>
        <p:spPr>
          <a:xfrm>
            <a:off x="822197" y="1506474"/>
            <a:ext cx="7577455" cy="744220"/>
          </a:xfrm>
          <a:custGeom>
            <a:avLst/>
            <a:gdLst/>
            <a:ahLst/>
            <a:cxnLst/>
            <a:rect l="l" t="t" r="r" b="b"/>
            <a:pathLst>
              <a:path w="7577455" h="744219">
                <a:moveTo>
                  <a:pt x="0" y="123951"/>
                </a:moveTo>
                <a:lnTo>
                  <a:pt x="9741" y="75705"/>
                </a:lnTo>
                <a:lnTo>
                  <a:pt x="36306" y="36306"/>
                </a:lnTo>
                <a:lnTo>
                  <a:pt x="75705" y="9741"/>
                </a:lnTo>
                <a:lnTo>
                  <a:pt x="123952" y="0"/>
                </a:lnTo>
                <a:lnTo>
                  <a:pt x="7453376" y="0"/>
                </a:lnTo>
                <a:lnTo>
                  <a:pt x="7501622" y="9741"/>
                </a:lnTo>
                <a:lnTo>
                  <a:pt x="7541021" y="36306"/>
                </a:lnTo>
                <a:lnTo>
                  <a:pt x="7567586" y="75705"/>
                </a:lnTo>
                <a:lnTo>
                  <a:pt x="7577328" y="123951"/>
                </a:lnTo>
                <a:lnTo>
                  <a:pt x="7577328" y="619760"/>
                </a:lnTo>
                <a:lnTo>
                  <a:pt x="7567586" y="668006"/>
                </a:lnTo>
                <a:lnTo>
                  <a:pt x="7541021" y="707405"/>
                </a:lnTo>
                <a:lnTo>
                  <a:pt x="7501622" y="733970"/>
                </a:lnTo>
                <a:lnTo>
                  <a:pt x="7453376" y="743712"/>
                </a:lnTo>
                <a:lnTo>
                  <a:pt x="123952" y="743712"/>
                </a:lnTo>
                <a:lnTo>
                  <a:pt x="75705" y="733970"/>
                </a:lnTo>
                <a:lnTo>
                  <a:pt x="36306" y="707405"/>
                </a:lnTo>
                <a:lnTo>
                  <a:pt x="9741" y="668006"/>
                </a:lnTo>
                <a:lnTo>
                  <a:pt x="0" y="619760"/>
                </a:lnTo>
                <a:lnTo>
                  <a:pt x="0" y="123951"/>
                </a:lnTo>
                <a:close/>
              </a:path>
            </a:pathLst>
          </a:custGeom>
          <a:ln w="25907">
            <a:solidFill>
              <a:srgbClr val="0000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22197" y="2340101"/>
            <a:ext cx="7577455" cy="742315"/>
          </a:xfrm>
          <a:custGeom>
            <a:avLst/>
            <a:gdLst/>
            <a:ahLst/>
            <a:cxnLst/>
            <a:rect l="l" t="t" r="r" b="b"/>
            <a:pathLst>
              <a:path w="7577455" h="742314">
                <a:moveTo>
                  <a:pt x="0" y="123698"/>
                </a:moveTo>
                <a:lnTo>
                  <a:pt x="9721" y="75545"/>
                </a:lnTo>
                <a:lnTo>
                  <a:pt x="36231" y="36226"/>
                </a:lnTo>
                <a:lnTo>
                  <a:pt x="75550" y="9719"/>
                </a:lnTo>
                <a:lnTo>
                  <a:pt x="123698" y="0"/>
                </a:lnTo>
                <a:lnTo>
                  <a:pt x="7453630" y="0"/>
                </a:lnTo>
                <a:lnTo>
                  <a:pt x="7501782" y="9719"/>
                </a:lnTo>
                <a:lnTo>
                  <a:pt x="7541101" y="36226"/>
                </a:lnTo>
                <a:lnTo>
                  <a:pt x="7567608" y="75545"/>
                </a:lnTo>
                <a:lnTo>
                  <a:pt x="7577328" y="123698"/>
                </a:lnTo>
                <a:lnTo>
                  <a:pt x="7577328" y="618489"/>
                </a:lnTo>
                <a:lnTo>
                  <a:pt x="7567608" y="666642"/>
                </a:lnTo>
                <a:lnTo>
                  <a:pt x="7541101" y="705961"/>
                </a:lnTo>
                <a:lnTo>
                  <a:pt x="7501782" y="732468"/>
                </a:lnTo>
                <a:lnTo>
                  <a:pt x="7453630" y="742188"/>
                </a:lnTo>
                <a:lnTo>
                  <a:pt x="123698" y="742188"/>
                </a:lnTo>
                <a:lnTo>
                  <a:pt x="75550" y="732468"/>
                </a:lnTo>
                <a:lnTo>
                  <a:pt x="36231" y="705961"/>
                </a:lnTo>
                <a:lnTo>
                  <a:pt x="9721" y="666642"/>
                </a:lnTo>
                <a:lnTo>
                  <a:pt x="0" y="618489"/>
                </a:lnTo>
                <a:lnTo>
                  <a:pt x="0" y="123698"/>
                </a:lnTo>
                <a:close/>
              </a:path>
            </a:pathLst>
          </a:custGeom>
          <a:ln w="25908">
            <a:solidFill>
              <a:srgbClr val="0000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22197" y="3172205"/>
            <a:ext cx="7577455" cy="744220"/>
          </a:xfrm>
          <a:custGeom>
            <a:avLst/>
            <a:gdLst/>
            <a:ahLst/>
            <a:cxnLst/>
            <a:rect l="l" t="t" r="r" b="b"/>
            <a:pathLst>
              <a:path w="7577455" h="744220">
                <a:moveTo>
                  <a:pt x="0" y="123952"/>
                </a:moveTo>
                <a:lnTo>
                  <a:pt x="9741" y="75705"/>
                </a:lnTo>
                <a:lnTo>
                  <a:pt x="36306" y="36306"/>
                </a:lnTo>
                <a:lnTo>
                  <a:pt x="75705" y="9741"/>
                </a:lnTo>
                <a:lnTo>
                  <a:pt x="123952" y="0"/>
                </a:lnTo>
                <a:lnTo>
                  <a:pt x="7453376" y="0"/>
                </a:lnTo>
                <a:lnTo>
                  <a:pt x="7501622" y="9741"/>
                </a:lnTo>
                <a:lnTo>
                  <a:pt x="7541021" y="36306"/>
                </a:lnTo>
                <a:lnTo>
                  <a:pt x="7567586" y="75705"/>
                </a:lnTo>
                <a:lnTo>
                  <a:pt x="7577328" y="123952"/>
                </a:lnTo>
                <a:lnTo>
                  <a:pt x="7577328" y="619760"/>
                </a:lnTo>
                <a:lnTo>
                  <a:pt x="7567586" y="668006"/>
                </a:lnTo>
                <a:lnTo>
                  <a:pt x="7541021" y="707405"/>
                </a:lnTo>
                <a:lnTo>
                  <a:pt x="7501622" y="733970"/>
                </a:lnTo>
                <a:lnTo>
                  <a:pt x="7453376" y="743712"/>
                </a:lnTo>
                <a:lnTo>
                  <a:pt x="123952" y="743712"/>
                </a:lnTo>
                <a:lnTo>
                  <a:pt x="75705" y="733970"/>
                </a:lnTo>
                <a:lnTo>
                  <a:pt x="36306" y="707405"/>
                </a:lnTo>
                <a:lnTo>
                  <a:pt x="9741" y="668006"/>
                </a:lnTo>
                <a:lnTo>
                  <a:pt x="0" y="619760"/>
                </a:lnTo>
                <a:lnTo>
                  <a:pt x="0" y="123952"/>
                </a:lnTo>
                <a:close/>
              </a:path>
            </a:pathLst>
          </a:custGeom>
          <a:ln w="25907">
            <a:solidFill>
              <a:srgbClr val="0000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2197" y="4005834"/>
            <a:ext cx="7577455" cy="742315"/>
          </a:xfrm>
          <a:custGeom>
            <a:avLst/>
            <a:gdLst/>
            <a:ahLst/>
            <a:cxnLst/>
            <a:rect l="l" t="t" r="r" b="b"/>
            <a:pathLst>
              <a:path w="7577455" h="742314">
                <a:moveTo>
                  <a:pt x="0" y="123698"/>
                </a:moveTo>
                <a:lnTo>
                  <a:pt x="9721" y="75545"/>
                </a:lnTo>
                <a:lnTo>
                  <a:pt x="36231" y="36226"/>
                </a:lnTo>
                <a:lnTo>
                  <a:pt x="75550" y="9719"/>
                </a:lnTo>
                <a:lnTo>
                  <a:pt x="123698" y="0"/>
                </a:lnTo>
                <a:lnTo>
                  <a:pt x="7453630" y="0"/>
                </a:lnTo>
                <a:lnTo>
                  <a:pt x="7501782" y="9719"/>
                </a:lnTo>
                <a:lnTo>
                  <a:pt x="7541101" y="36226"/>
                </a:lnTo>
                <a:lnTo>
                  <a:pt x="7567608" y="75545"/>
                </a:lnTo>
                <a:lnTo>
                  <a:pt x="7577328" y="123698"/>
                </a:lnTo>
                <a:lnTo>
                  <a:pt x="7577328" y="618490"/>
                </a:lnTo>
                <a:lnTo>
                  <a:pt x="7567608" y="666642"/>
                </a:lnTo>
                <a:lnTo>
                  <a:pt x="7541101" y="705961"/>
                </a:lnTo>
                <a:lnTo>
                  <a:pt x="7501782" y="732468"/>
                </a:lnTo>
                <a:lnTo>
                  <a:pt x="7453630" y="742188"/>
                </a:lnTo>
                <a:lnTo>
                  <a:pt x="123698" y="742188"/>
                </a:lnTo>
                <a:lnTo>
                  <a:pt x="75550" y="732468"/>
                </a:lnTo>
                <a:lnTo>
                  <a:pt x="36231" y="705961"/>
                </a:lnTo>
                <a:lnTo>
                  <a:pt x="9721" y="666642"/>
                </a:lnTo>
                <a:lnTo>
                  <a:pt x="0" y="618490"/>
                </a:lnTo>
                <a:lnTo>
                  <a:pt x="0" y="123698"/>
                </a:lnTo>
                <a:close/>
              </a:path>
            </a:pathLst>
          </a:custGeom>
          <a:ln w="25908">
            <a:solidFill>
              <a:srgbClr val="0000E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809244" y="4824984"/>
            <a:ext cx="7603490" cy="769620"/>
            <a:chOff x="809244" y="4824984"/>
            <a:chExt cx="7603490" cy="769620"/>
          </a:xfrm>
        </p:grpSpPr>
        <p:sp>
          <p:nvSpPr>
            <p:cNvPr id="11" name="object 11"/>
            <p:cNvSpPr/>
            <p:nvPr/>
          </p:nvSpPr>
          <p:spPr>
            <a:xfrm>
              <a:off x="822198" y="4837938"/>
              <a:ext cx="7577455" cy="744220"/>
            </a:xfrm>
            <a:custGeom>
              <a:avLst/>
              <a:gdLst/>
              <a:ahLst/>
              <a:cxnLst/>
              <a:rect l="l" t="t" r="r" b="b"/>
              <a:pathLst>
                <a:path w="7577455" h="744220">
                  <a:moveTo>
                    <a:pt x="7453376" y="0"/>
                  </a:moveTo>
                  <a:lnTo>
                    <a:pt x="123952" y="0"/>
                  </a:lnTo>
                  <a:lnTo>
                    <a:pt x="75705" y="9741"/>
                  </a:lnTo>
                  <a:lnTo>
                    <a:pt x="36306" y="36306"/>
                  </a:lnTo>
                  <a:lnTo>
                    <a:pt x="9741" y="75705"/>
                  </a:lnTo>
                  <a:lnTo>
                    <a:pt x="0" y="123951"/>
                  </a:lnTo>
                  <a:lnTo>
                    <a:pt x="0" y="619760"/>
                  </a:lnTo>
                  <a:lnTo>
                    <a:pt x="9741" y="668006"/>
                  </a:lnTo>
                  <a:lnTo>
                    <a:pt x="36306" y="707405"/>
                  </a:lnTo>
                  <a:lnTo>
                    <a:pt x="75705" y="733970"/>
                  </a:lnTo>
                  <a:lnTo>
                    <a:pt x="123952" y="743712"/>
                  </a:lnTo>
                  <a:lnTo>
                    <a:pt x="7453376" y="743712"/>
                  </a:lnTo>
                  <a:lnTo>
                    <a:pt x="7501622" y="733970"/>
                  </a:lnTo>
                  <a:lnTo>
                    <a:pt x="7541021" y="707405"/>
                  </a:lnTo>
                  <a:lnTo>
                    <a:pt x="7567586" y="668006"/>
                  </a:lnTo>
                  <a:lnTo>
                    <a:pt x="7577328" y="619760"/>
                  </a:lnTo>
                  <a:lnTo>
                    <a:pt x="7577328" y="123951"/>
                  </a:lnTo>
                  <a:lnTo>
                    <a:pt x="7567586" y="75705"/>
                  </a:lnTo>
                  <a:lnTo>
                    <a:pt x="7541021" y="36306"/>
                  </a:lnTo>
                  <a:lnTo>
                    <a:pt x="7501622" y="9741"/>
                  </a:lnTo>
                  <a:lnTo>
                    <a:pt x="7453376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22198" y="4837938"/>
              <a:ext cx="7577455" cy="744220"/>
            </a:xfrm>
            <a:custGeom>
              <a:avLst/>
              <a:gdLst/>
              <a:ahLst/>
              <a:cxnLst/>
              <a:rect l="l" t="t" r="r" b="b"/>
              <a:pathLst>
                <a:path w="7577455" h="744220">
                  <a:moveTo>
                    <a:pt x="0" y="123951"/>
                  </a:moveTo>
                  <a:lnTo>
                    <a:pt x="9741" y="75705"/>
                  </a:lnTo>
                  <a:lnTo>
                    <a:pt x="36306" y="36306"/>
                  </a:lnTo>
                  <a:lnTo>
                    <a:pt x="75705" y="9741"/>
                  </a:lnTo>
                  <a:lnTo>
                    <a:pt x="123952" y="0"/>
                  </a:lnTo>
                  <a:lnTo>
                    <a:pt x="7453376" y="0"/>
                  </a:lnTo>
                  <a:lnTo>
                    <a:pt x="7501622" y="9741"/>
                  </a:lnTo>
                  <a:lnTo>
                    <a:pt x="7541021" y="36306"/>
                  </a:lnTo>
                  <a:lnTo>
                    <a:pt x="7567586" y="75705"/>
                  </a:lnTo>
                  <a:lnTo>
                    <a:pt x="7577328" y="123951"/>
                  </a:lnTo>
                  <a:lnTo>
                    <a:pt x="7577328" y="619760"/>
                  </a:lnTo>
                  <a:lnTo>
                    <a:pt x="7567586" y="668006"/>
                  </a:lnTo>
                  <a:lnTo>
                    <a:pt x="7541021" y="707405"/>
                  </a:lnTo>
                  <a:lnTo>
                    <a:pt x="7501622" y="733970"/>
                  </a:lnTo>
                  <a:lnTo>
                    <a:pt x="7453376" y="743712"/>
                  </a:lnTo>
                  <a:lnTo>
                    <a:pt x="123952" y="743712"/>
                  </a:lnTo>
                  <a:lnTo>
                    <a:pt x="75705" y="733970"/>
                  </a:lnTo>
                  <a:lnTo>
                    <a:pt x="36306" y="707405"/>
                  </a:lnTo>
                  <a:lnTo>
                    <a:pt x="9741" y="668006"/>
                  </a:lnTo>
                  <a:lnTo>
                    <a:pt x="0" y="619760"/>
                  </a:lnTo>
                  <a:lnTo>
                    <a:pt x="0" y="123951"/>
                  </a:lnTo>
                  <a:close/>
                </a:path>
              </a:pathLst>
            </a:custGeom>
            <a:ln w="25907">
              <a:solidFill>
                <a:srgbClr val="0000E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xfrm>
            <a:off x="963879" y="1581734"/>
            <a:ext cx="5454650" cy="3846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Understanding</a:t>
            </a:r>
            <a:r>
              <a:rPr spc="-8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intruders</a:t>
            </a:r>
            <a:endParaRPr spc="-1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5080">
              <a:lnSpc>
                <a:spcPct val="176000"/>
              </a:lnSpc>
              <a:spcBef>
                <a:spcPts val="5"/>
              </a:spcBef>
            </a:pP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Intrusion</a:t>
            </a:r>
            <a:r>
              <a:rPr spc="-114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detection</a:t>
            </a:r>
            <a:r>
              <a:rPr spc="-8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system</a:t>
            </a:r>
            <a:r>
              <a:rPr spc="-1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(IDS) 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Intrusion</a:t>
            </a:r>
            <a:r>
              <a:rPr spc="-10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prevention</a:t>
            </a:r>
            <a:r>
              <a:rPr spc="-9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systems</a:t>
            </a:r>
            <a:r>
              <a:rPr spc="-9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(IPS)</a:t>
            </a:r>
            <a:endParaRPr spc="-1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2725420">
              <a:lnSpc>
                <a:spcPct val="176000"/>
              </a:lnSpc>
            </a:pP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Detection</a:t>
            </a:r>
            <a:r>
              <a:rPr spc="-9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theory Firewalls</a:t>
            </a:r>
            <a:endParaRPr spc="-1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9144000" cy="990600"/>
            <a:chOff x="0" y="0"/>
            <a:chExt cx="9144000" cy="99060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1492" y="0"/>
              <a:ext cx="3302508" cy="990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302507" cy="990600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65"/>
              </a:lnSpc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4A506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961644" y="815339"/>
            <a:ext cx="7210425" cy="626745"/>
            <a:chOff x="961644" y="815339"/>
            <a:chExt cx="7210425" cy="62674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61644" y="815339"/>
              <a:ext cx="7210044" cy="6263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2736" y="867536"/>
              <a:ext cx="7111199" cy="52666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3004" y="1572767"/>
            <a:ext cx="7681722" cy="129616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28268" y="1899361"/>
            <a:ext cx="2654935" cy="5518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Design</a:t>
            </a:r>
            <a:r>
              <a:rPr sz="3500" spc="-25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500" spc="-1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goals</a:t>
            </a:r>
            <a:endParaRPr sz="35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84505" y="2624455"/>
            <a:ext cx="8503285" cy="2595880"/>
            <a:chOff x="484631" y="2624327"/>
            <a:chExt cx="8503285" cy="2037589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255" y="3200400"/>
              <a:ext cx="1836420" cy="146151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0643" y="3224783"/>
              <a:ext cx="1734312" cy="13715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80643" y="3224783"/>
              <a:ext cx="1734820" cy="1371600"/>
            </a:xfrm>
            <a:custGeom>
              <a:avLst/>
              <a:gdLst/>
              <a:ahLst/>
              <a:cxnLst/>
              <a:rect l="l" t="t" r="r" b="b"/>
              <a:pathLst>
                <a:path w="1734820" h="1371600">
                  <a:moveTo>
                    <a:pt x="0" y="0"/>
                  </a:moveTo>
                  <a:lnTo>
                    <a:pt x="765810" y="0"/>
                  </a:lnTo>
                  <a:lnTo>
                    <a:pt x="1734312" y="685799"/>
                  </a:lnTo>
                  <a:lnTo>
                    <a:pt x="765810" y="1371599"/>
                  </a:lnTo>
                  <a:lnTo>
                    <a:pt x="0" y="1371599"/>
                  </a:lnTo>
                  <a:lnTo>
                    <a:pt x="968502" y="68579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D1624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148" y="3200400"/>
              <a:ext cx="1836419" cy="14615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1535" y="3224783"/>
              <a:ext cx="1734312" cy="13715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621535" y="3224783"/>
              <a:ext cx="1734820" cy="1371600"/>
            </a:xfrm>
            <a:custGeom>
              <a:avLst/>
              <a:gdLst/>
              <a:ahLst/>
              <a:cxnLst/>
              <a:rect l="l" t="t" r="r" b="b"/>
              <a:pathLst>
                <a:path w="1734820" h="1371600">
                  <a:moveTo>
                    <a:pt x="0" y="0"/>
                  </a:moveTo>
                  <a:lnTo>
                    <a:pt x="765809" y="0"/>
                  </a:lnTo>
                  <a:lnTo>
                    <a:pt x="1734312" y="685799"/>
                  </a:lnTo>
                  <a:lnTo>
                    <a:pt x="765809" y="1371599"/>
                  </a:lnTo>
                  <a:lnTo>
                    <a:pt x="0" y="1371599"/>
                  </a:lnTo>
                  <a:lnTo>
                    <a:pt x="968501" y="68579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D1624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07564" y="3200400"/>
              <a:ext cx="1834895" cy="14615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63952" y="3224783"/>
              <a:ext cx="1732788" cy="137159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663952" y="3224783"/>
              <a:ext cx="1732914" cy="1371600"/>
            </a:xfrm>
            <a:custGeom>
              <a:avLst/>
              <a:gdLst/>
              <a:ahLst/>
              <a:cxnLst/>
              <a:rect l="l" t="t" r="r" b="b"/>
              <a:pathLst>
                <a:path w="1732914" h="1371600">
                  <a:moveTo>
                    <a:pt x="0" y="0"/>
                  </a:moveTo>
                  <a:lnTo>
                    <a:pt x="764286" y="0"/>
                  </a:lnTo>
                  <a:lnTo>
                    <a:pt x="1732788" y="685799"/>
                  </a:lnTo>
                  <a:lnTo>
                    <a:pt x="764286" y="1371599"/>
                  </a:lnTo>
                  <a:lnTo>
                    <a:pt x="0" y="1371599"/>
                  </a:lnTo>
                  <a:lnTo>
                    <a:pt x="968501" y="68579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D1624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48455" y="3200400"/>
              <a:ext cx="1834896" cy="14615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04843" y="3224783"/>
              <a:ext cx="1732788" cy="137159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704843" y="3224783"/>
              <a:ext cx="1732914" cy="1371600"/>
            </a:xfrm>
            <a:custGeom>
              <a:avLst/>
              <a:gdLst/>
              <a:ahLst/>
              <a:cxnLst/>
              <a:rect l="l" t="t" r="r" b="b"/>
              <a:pathLst>
                <a:path w="1732914" h="1371600">
                  <a:moveTo>
                    <a:pt x="0" y="0"/>
                  </a:moveTo>
                  <a:lnTo>
                    <a:pt x="764285" y="0"/>
                  </a:lnTo>
                  <a:lnTo>
                    <a:pt x="1732788" y="685799"/>
                  </a:lnTo>
                  <a:lnTo>
                    <a:pt x="764285" y="1371599"/>
                  </a:lnTo>
                  <a:lnTo>
                    <a:pt x="0" y="1371599"/>
                  </a:lnTo>
                  <a:lnTo>
                    <a:pt x="968501" y="68579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D1624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90872" y="3200400"/>
              <a:ext cx="1834896" cy="14615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7260" y="3224783"/>
              <a:ext cx="1732788" cy="137159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747260" y="3224783"/>
              <a:ext cx="1732914" cy="1371600"/>
            </a:xfrm>
            <a:custGeom>
              <a:avLst/>
              <a:gdLst/>
              <a:ahLst/>
              <a:cxnLst/>
              <a:rect l="l" t="t" r="r" b="b"/>
              <a:pathLst>
                <a:path w="1732914" h="1371600">
                  <a:moveTo>
                    <a:pt x="0" y="0"/>
                  </a:moveTo>
                  <a:lnTo>
                    <a:pt x="764286" y="0"/>
                  </a:lnTo>
                  <a:lnTo>
                    <a:pt x="1732788" y="685799"/>
                  </a:lnTo>
                  <a:lnTo>
                    <a:pt x="764286" y="1371599"/>
                  </a:lnTo>
                  <a:lnTo>
                    <a:pt x="0" y="1371599"/>
                  </a:lnTo>
                  <a:lnTo>
                    <a:pt x="968501" y="68579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D1624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1764" y="3200400"/>
              <a:ext cx="1834895" cy="14615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88152" y="3224783"/>
              <a:ext cx="1732788" cy="137159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788152" y="3224783"/>
              <a:ext cx="1732914" cy="1371600"/>
            </a:xfrm>
            <a:custGeom>
              <a:avLst/>
              <a:gdLst/>
              <a:ahLst/>
              <a:cxnLst/>
              <a:rect l="l" t="t" r="r" b="b"/>
              <a:pathLst>
                <a:path w="1732915" h="1371600">
                  <a:moveTo>
                    <a:pt x="0" y="0"/>
                  </a:moveTo>
                  <a:lnTo>
                    <a:pt x="764286" y="0"/>
                  </a:lnTo>
                  <a:lnTo>
                    <a:pt x="1732788" y="685799"/>
                  </a:lnTo>
                  <a:lnTo>
                    <a:pt x="764286" y="1371599"/>
                  </a:lnTo>
                  <a:lnTo>
                    <a:pt x="0" y="1371599"/>
                  </a:lnTo>
                  <a:lnTo>
                    <a:pt x="968501" y="68579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D1624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7811" y="2813303"/>
              <a:ext cx="1834896" cy="14615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34199" y="2837687"/>
              <a:ext cx="1732788" cy="13716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934199" y="2837687"/>
              <a:ext cx="1732914" cy="1371600"/>
            </a:xfrm>
            <a:custGeom>
              <a:avLst/>
              <a:gdLst/>
              <a:ahLst/>
              <a:cxnLst/>
              <a:rect l="l" t="t" r="r" b="b"/>
              <a:pathLst>
                <a:path w="1732915" h="1371600">
                  <a:moveTo>
                    <a:pt x="0" y="0"/>
                  </a:moveTo>
                  <a:lnTo>
                    <a:pt x="764285" y="0"/>
                  </a:lnTo>
                  <a:lnTo>
                    <a:pt x="1732788" y="685800"/>
                  </a:lnTo>
                  <a:lnTo>
                    <a:pt x="764285" y="1371600"/>
                  </a:lnTo>
                  <a:lnTo>
                    <a:pt x="0" y="1371600"/>
                  </a:lnTo>
                  <a:lnTo>
                    <a:pt x="968501" y="6858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D1624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4631" y="2624327"/>
              <a:ext cx="8503285" cy="180213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718185" y="2863850"/>
            <a:ext cx="8512175" cy="1757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73000"/>
              </a:lnSpc>
              <a:spcBef>
                <a:spcPts val="100"/>
              </a:spcBef>
            </a:pPr>
            <a:r>
              <a:rPr sz="2800" spc="-60" dirty="0">
                <a:latin typeface="Times New Roman" panose="02020603050405020304" charset="0"/>
                <a:cs typeface="Times New Roman" panose="02020603050405020304" charset="0"/>
              </a:rPr>
              <a:t>All</a:t>
            </a:r>
            <a:r>
              <a:rPr sz="2800" spc="-1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45" dirty="0">
                <a:latin typeface="Times New Roman" panose="02020603050405020304" charset="0"/>
                <a:cs typeface="Times New Roman" panose="02020603050405020304" charset="0"/>
              </a:rPr>
              <a:t>traffic</a:t>
            </a:r>
            <a:r>
              <a:rPr sz="2800" spc="-11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75" dirty="0">
                <a:latin typeface="Times New Roman" panose="02020603050405020304" charset="0"/>
                <a:cs typeface="Times New Roman" panose="02020603050405020304" charset="0"/>
              </a:rPr>
              <a:t>from</a:t>
            </a:r>
            <a:r>
              <a:rPr sz="2800" spc="-10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70" dirty="0">
                <a:latin typeface="Times New Roman" panose="02020603050405020304" charset="0"/>
                <a:cs typeface="Times New Roman" panose="02020603050405020304" charset="0"/>
              </a:rPr>
              <a:t>inside</a:t>
            </a:r>
            <a:r>
              <a:rPr sz="2800" spc="-1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" dirty="0"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sz="2800" spc="-9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60" dirty="0">
                <a:latin typeface="Times New Roman" panose="02020603050405020304" charset="0"/>
                <a:cs typeface="Times New Roman" panose="02020603050405020304" charset="0"/>
              </a:rPr>
              <a:t>outside,</a:t>
            </a:r>
            <a:r>
              <a:rPr sz="2800" spc="-1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65" dirty="0"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2800" spc="-8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vice</a:t>
            </a:r>
            <a:r>
              <a:rPr sz="2800" spc="-1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90" dirty="0">
                <a:latin typeface="Times New Roman" panose="02020603050405020304" charset="0"/>
                <a:cs typeface="Times New Roman" panose="02020603050405020304" charset="0"/>
              </a:rPr>
              <a:t>versa,</a:t>
            </a:r>
            <a:r>
              <a:rPr sz="2800" spc="-12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14" dirty="0">
                <a:latin typeface="Times New Roman" panose="02020603050405020304" charset="0"/>
                <a:cs typeface="Times New Roman" panose="02020603050405020304" charset="0"/>
              </a:rPr>
              <a:t>must</a:t>
            </a:r>
            <a:r>
              <a:rPr sz="2800" spc="-1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75" dirty="0">
                <a:latin typeface="Times New Roman" panose="02020603050405020304" charset="0"/>
                <a:cs typeface="Times New Roman" panose="02020603050405020304" charset="0"/>
              </a:rPr>
              <a:t>pass</a:t>
            </a:r>
            <a:r>
              <a:rPr sz="2800" spc="-9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" dirty="0">
                <a:latin typeface="Times New Roman" panose="02020603050405020304" charset="0"/>
                <a:cs typeface="Times New Roman" panose="02020603050405020304" charset="0"/>
              </a:rPr>
              <a:t>through</a:t>
            </a:r>
            <a:r>
              <a:rPr lang="en-US" altLang="" sz="2800" spc="-1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40" dirty="0"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sz="2800" spc="-10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" dirty="0">
                <a:latin typeface="Times New Roman" panose="02020603050405020304" charset="0"/>
                <a:cs typeface="Times New Roman" panose="02020603050405020304" charset="0"/>
              </a:rPr>
              <a:t>firewall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182880">
              <a:lnSpc>
                <a:spcPct val="73000"/>
              </a:lnSpc>
              <a:spcBef>
                <a:spcPts val="810"/>
              </a:spcBef>
            </a:pPr>
            <a:r>
              <a:rPr sz="2800" spc="-40" dirty="0">
                <a:latin typeface="Times New Roman" panose="02020603050405020304" charset="0"/>
                <a:cs typeface="Times New Roman" panose="02020603050405020304" charset="0"/>
              </a:rPr>
              <a:t>Only</a:t>
            </a:r>
            <a:r>
              <a:rPr sz="2800" spc="-9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40" dirty="0">
                <a:latin typeface="Times New Roman" panose="02020603050405020304" charset="0"/>
                <a:cs typeface="Times New Roman" panose="02020603050405020304" charset="0"/>
              </a:rPr>
              <a:t>authorized</a:t>
            </a:r>
            <a:r>
              <a:rPr sz="2800" spc="-9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45" dirty="0">
                <a:latin typeface="Times New Roman" panose="02020603050405020304" charset="0"/>
                <a:cs typeface="Times New Roman" panose="02020603050405020304" charset="0"/>
              </a:rPr>
              <a:t>traffic</a:t>
            </a:r>
            <a:r>
              <a:rPr sz="2800" spc="-1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60" dirty="0">
                <a:latin typeface="Times New Roman" panose="02020603050405020304" charset="0"/>
                <a:cs typeface="Times New Roman" panose="02020603050405020304" charset="0"/>
              </a:rPr>
              <a:t>as</a:t>
            </a:r>
            <a:r>
              <a:rPr sz="2800" spc="-9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defined</a:t>
            </a:r>
            <a:r>
              <a:rPr sz="2800" spc="-9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by</a:t>
            </a:r>
            <a:r>
              <a:rPr sz="2800" spc="-9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35" dirty="0"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sz="2800" spc="-8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local</a:t>
            </a:r>
            <a:r>
              <a:rPr sz="2800" spc="-9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80" dirty="0">
                <a:latin typeface="Times New Roman" panose="02020603050405020304" charset="0"/>
                <a:cs typeface="Times New Roman" panose="02020603050405020304" charset="0"/>
              </a:rPr>
              <a:t>security</a:t>
            </a:r>
            <a:r>
              <a:rPr sz="2800" spc="-9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policy</a:t>
            </a:r>
            <a:r>
              <a:rPr sz="2800" spc="-1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25" dirty="0">
                <a:latin typeface="Times New Roman" panose="02020603050405020304" charset="0"/>
                <a:cs typeface="Times New Roman" panose="02020603050405020304" charset="0"/>
              </a:rPr>
              <a:t>will </a:t>
            </a:r>
            <a:r>
              <a:rPr sz="2800" spc="85" dirty="0">
                <a:latin typeface="Times New Roman" panose="02020603050405020304" charset="0"/>
                <a:cs typeface="Times New Roman" panose="02020603050405020304" charset="0"/>
              </a:rPr>
              <a:t>be</a:t>
            </a:r>
            <a:r>
              <a:rPr sz="2800" spc="-10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allowed</a:t>
            </a:r>
            <a:r>
              <a:rPr sz="2800" spc="-6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20" dirty="0"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sz="2800" spc="-9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20" dirty="0">
                <a:latin typeface="Times New Roman" panose="02020603050405020304" charset="0"/>
                <a:cs typeface="Times New Roman" panose="02020603050405020304" charset="0"/>
              </a:rPr>
              <a:t>pass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12700">
              <a:lnSpc>
                <a:spcPct val="73000"/>
              </a:lnSpc>
              <a:spcBef>
                <a:spcPts val="550"/>
              </a:spcBef>
            </a:pPr>
            <a:r>
              <a:rPr sz="2800" spc="-120" dirty="0"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sz="2800" spc="-11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65" dirty="0">
                <a:latin typeface="Times New Roman" panose="02020603050405020304" charset="0"/>
                <a:cs typeface="Times New Roman" panose="02020603050405020304" charset="0"/>
              </a:rPr>
              <a:t>firewall</a:t>
            </a:r>
            <a:r>
              <a:rPr sz="2800" spc="-110" dirty="0">
                <a:latin typeface="Times New Roman" panose="02020603050405020304" charset="0"/>
                <a:cs typeface="Times New Roman" panose="02020603050405020304" charset="0"/>
              </a:rPr>
              <a:t> itself</a:t>
            </a:r>
            <a:r>
              <a:rPr sz="2800" spc="-1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90" dirty="0">
                <a:latin typeface="Times New Roman" panose="02020603050405020304" charset="0"/>
                <a:cs typeface="Times New Roman" panose="02020603050405020304" charset="0"/>
              </a:rPr>
              <a:t>is</a:t>
            </a:r>
            <a:r>
              <a:rPr sz="2800" spc="-1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45" dirty="0">
                <a:latin typeface="Times New Roman" panose="02020603050405020304" charset="0"/>
                <a:cs typeface="Times New Roman" panose="02020603050405020304" charset="0"/>
              </a:rPr>
              <a:t>immune</a:t>
            </a:r>
            <a:r>
              <a:rPr sz="2800" spc="-1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" dirty="0"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sz="2800" spc="-11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" dirty="0">
                <a:latin typeface="Times New Roman" panose="02020603050405020304" charset="0"/>
                <a:cs typeface="Times New Roman" panose="02020603050405020304" charset="0"/>
              </a:rPr>
              <a:t>penetration</a:t>
            </a:r>
            <a:endParaRPr sz="2800" spc="-1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0" y="3865245"/>
            <a:ext cx="8870315" cy="2889250"/>
            <a:chOff x="0" y="3789045"/>
            <a:chExt cx="8870315" cy="2889250"/>
          </a:xfrm>
        </p:grpSpPr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7595" y="4808207"/>
              <a:ext cx="7411974" cy="67895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3400" y="5462016"/>
              <a:ext cx="1077455" cy="25445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0644" y="5486400"/>
              <a:ext cx="987552" cy="16459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80644" y="5486400"/>
              <a:ext cx="988060" cy="165100"/>
            </a:xfrm>
            <a:custGeom>
              <a:avLst/>
              <a:gdLst/>
              <a:ahLst/>
              <a:cxnLst/>
              <a:rect l="l" t="t" r="r" b="b"/>
              <a:pathLst>
                <a:path w="988060" h="165100">
                  <a:moveTo>
                    <a:pt x="0" y="164591"/>
                  </a:moveTo>
                  <a:lnTo>
                    <a:pt x="231813" y="0"/>
                  </a:lnTo>
                  <a:lnTo>
                    <a:pt x="987552" y="0"/>
                  </a:lnTo>
                  <a:lnTo>
                    <a:pt x="755777" y="164591"/>
                  </a:lnTo>
                  <a:lnTo>
                    <a:pt x="0" y="164591"/>
                  </a:lnTo>
                  <a:close/>
                </a:path>
              </a:pathLst>
            </a:custGeom>
            <a:ln w="9144">
              <a:solidFill>
                <a:srgbClr val="D1624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78863" y="5462016"/>
              <a:ext cx="1077455" cy="25445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6107" y="5486400"/>
              <a:ext cx="987552" cy="16459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626107" y="5486400"/>
              <a:ext cx="988060" cy="165100"/>
            </a:xfrm>
            <a:custGeom>
              <a:avLst/>
              <a:gdLst/>
              <a:ahLst/>
              <a:cxnLst/>
              <a:rect l="l" t="t" r="r" b="b"/>
              <a:pathLst>
                <a:path w="988060" h="165100">
                  <a:moveTo>
                    <a:pt x="0" y="164591"/>
                  </a:moveTo>
                  <a:lnTo>
                    <a:pt x="231775" y="0"/>
                  </a:lnTo>
                  <a:lnTo>
                    <a:pt x="987552" y="0"/>
                  </a:lnTo>
                  <a:lnTo>
                    <a:pt x="755777" y="164591"/>
                  </a:lnTo>
                  <a:lnTo>
                    <a:pt x="0" y="164591"/>
                  </a:lnTo>
                  <a:close/>
                </a:path>
              </a:pathLst>
            </a:custGeom>
            <a:ln w="9144">
              <a:solidFill>
                <a:srgbClr val="D1624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24327" y="5462016"/>
              <a:ext cx="1077455" cy="25445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71572" y="5486400"/>
              <a:ext cx="987551" cy="16459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671572" y="5486400"/>
              <a:ext cx="988060" cy="165100"/>
            </a:xfrm>
            <a:custGeom>
              <a:avLst/>
              <a:gdLst/>
              <a:ahLst/>
              <a:cxnLst/>
              <a:rect l="l" t="t" r="r" b="b"/>
              <a:pathLst>
                <a:path w="988060" h="165100">
                  <a:moveTo>
                    <a:pt x="0" y="164591"/>
                  </a:moveTo>
                  <a:lnTo>
                    <a:pt x="231775" y="0"/>
                  </a:lnTo>
                  <a:lnTo>
                    <a:pt x="987551" y="0"/>
                  </a:lnTo>
                  <a:lnTo>
                    <a:pt x="755776" y="164591"/>
                  </a:lnTo>
                  <a:lnTo>
                    <a:pt x="0" y="164591"/>
                  </a:lnTo>
                  <a:close/>
                </a:path>
              </a:pathLst>
            </a:custGeom>
            <a:ln w="9144">
              <a:solidFill>
                <a:srgbClr val="D1624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69791" y="5462016"/>
              <a:ext cx="1077455" cy="25445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17035" y="5486400"/>
              <a:ext cx="987551" cy="16459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717035" y="5486400"/>
              <a:ext cx="988060" cy="165100"/>
            </a:xfrm>
            <a:custGeom>
              <a:avLst/>
              <a:gdLst/>
              <a:ahLst/>
              <a:cxnLst/>
              <a:rect l="l" t="t" r="r" b="b"/>
              <a:pathLst>
                <a:path w="988060" h="165100">
                  <a:moveTo>
                    <a:pt x="0" y="164591"/>
                  </a:moveTo>
                  <a:lnTo>
                    <a:pt x="231775" y="0"/>
                  </a:lnTo>
                  <a:lnTo>
                    <a:pt x="987551" y="0"/>
                  </a:lnTo>
                  <a:lnTo>
                    <a:pt x="755776" y="164591"/>
                  </a:lnTo>
                  <a:lnTo>
                    <a:pt x="0" y="164591"/>
                  </a:lnTo>
                  <a:close/>
                </a:path>
              </a:pathLst>
            </a:custGeom>
            <a:ln w="9144">
              <a:solidFill>
                <a:srgbClr val="D1624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13732" y="5462016"/>
              <a:ext cx="1077455" cy="25445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60976" y="5486400"/>
              <a:ext cx="987551" cy="16459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760976" y="5486400"/>
              <a:ext cx="988060" cy="165100"/>
            </a:xfrm>
            <a:custGeom>
              <a:avLst/>
              <a:gdLst/>
              <a:ahLst/>
              <a:cxnLst/>
              <a:rect l="l" t="t" r="r" b="b"/>
              <a:pathLst>
                <a:path w="988060" h="165100">
                  <a:moveTo>
                    <a:pt x="0" y="164591"/>
                  </a:moveTo>
                  <a:lnTo>
                    <a:pt x="231775" y="0"/>
                  </a:lnTo>
                  <a:lnTo>
                    <a:pt x="987551" y="0"/>
                  </a:lnTo>
                  <a:lnTo>
                    <a:pt x="755776" y="164591"/>
                  </a:lnTo>
                  <a:lnTo>
                    <a:pt x="0" y="164591"/>
                  </a:lnTo>
                  <a:close/>
                </a:path>
              </a:pathLst>
            </a:custGeom>
            <a:ln w="9144">
              <a:solidFill>
                <a:srgbClr val="D1624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59196" y="5462016"/>
              <a:ext cx="1077455" cy="25445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06440" y="5486400"/>
              <a:ext cx="987552" cy="164591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806440" y="5486400"/>
              <a:ext cx="988060" cy="165100"/>
            </a:xfrm>
            <a:custGeom>
              <a:avLst/>
              <a:gdLst/>
              <a:ahLst/>
              <a:cxnLst/>
              <a:rect l="l" t="t" r="r" b="b"/>
              <a:pathLst>
                <a:path w="988059" h="165100">
                  <a:moveTo>
                    <a:pt x="0" y="164591"/>
                  </a:moveTo>
                  <a:lnTo>
                    <a:pt x="231775" y="0"/>
                  </a:lnTo>
                  <a:lnTo>
                    <a:pt x="987552" y="0"/>
                  </a:lnTo>
                  <a:lnTo>
                    <a:pt x="755777" y="164591"/>
                  </a:lnTo>
                  <a:lnTo>
                    <a:pt x="0" y="164591"/>
                  </a:lnTo>
                  <a:close/>
                </a:path>
              </a:pathLst>
            </a:custGeom>
            <a:ln w="9144">
              <a:solidFill>
                <a:srgbClr val="D1624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04659" y="5462016"/>
              <a:ext cx="1077455" cy="25445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51904" y="5486400"/>
              <a:ext cx="987551" cy="16459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6851904" y="5486400"/>
              <a:ext cx="988060" cy="165100"/>
            </a:xfrm>
            <a:custGeom>
              <a:avLst/>
              <a:gdLst/>
              <a:ahLst/>
              <a:cxnLst/>
              <a:rect l="l" t="t" r="r" b="b"/>
              <a:pathLst>
                <a:path w="988059" h="165100">
                  <a:moveTo>
                    <a:pt x="0" y="164591"/>
                  </a:moveTo>
                  <a:lnTo>
                    <a:pt x="231775" y="0"/>
                  </a:lnTo>
                  <a:lnTo>
                    <a:pt x="987551" y="0"/>
                  </a:lnTo>
                  <a:lnTo>
                    <a:pt x="755776" y="164591"/>
                  </a:lnTo>
                  <a:lnTo>
                    <a:pt x="0" y="164591"/>
                  </a:lnTo>
                  <a:close/>
                </a:path>
              </a:pathLst>
            </a:custGeom>
            <a:ln w="9144">
              <a:solidFill>
                <a:srgbClr val="D1624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48296" y="3789045"/>
              <a:ext cx="1921497" cy="192149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4581144"/>
              <a:ext cx="1661477" cy="191400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04659" y="4221480"/>
              <a:ext cx="1600200" cy="16002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4941189"/>
              <a:ext cx="1736725" cy="1736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39494"/>
            <a:chOff x="0" y="0"/>
            <a:chExt cx="9144000" cy="1039494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805683" y="83807"/>
              <a:ext cx="3525012" cy="9342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144000" cy="990600"/>
            </a:xfrm>
            <a:custGeom>
              <a:avLst/>
              <a:gdLst/>
              <a:ahLst/>
              <a:cxnLst/>
              <a:rect l="l" t="t" r="r" b="b"/>
              <a:pathLst>
                <a:path w="9144000" h="990600">
                  <a:moveTo>
                    <a:pt x="9144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9144000" y="990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7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2714" rIns="0" bIns="0" rtlCol="0">
            <a:spAutoFit/>
          </a:bodyPr>
          <a:lstStyle/>
          <a:p>
            <a:pPr marL="1989455">
              <a:lnSpc>
                <a:spcPct val="100000"/>
              </a:lnSpc>
              <a:spcBef>
                <a:spcPts val="100"/>
              </a:spcBef>
            </a:pPr>
            <a:r>
              <a:rPr dirty="0"/>
              <a:t>Types</a:t>
            </a:r>
            <a:r>
              <a:rPr spc="-2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spc="-10" dirty="0"/>
              <a:t>firewalls</a:t>
            </a:r>
            <a:endParaRPr spc="-10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365250" y="2046223"/>
          <a:ext cx="7727950" cy="3656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0080"/>
                <a:gridCol w="1910080"/>
                <a:gridCol w="1910080"/>
                <a:gridCol w="1910079"/>
              </a:tblGrid>
              <a:tr h="365760"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Type</a:t>
                      </a:r>
                      <a:endParaRPr sz="1800" b="1" spc="-20" dirty="0">
                        <a:solidFill>
                          <a:srgbClr val="FFFFFF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Logic</a:t>
                      </a:r>
                      <a:endParaRPr sz="1800" b="1" spc="-10" dirty="0">
                        <a:solidFill>
                          <a:srgbClr val="FFFFFF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Pros</a:t>
                      </a:r>
                      <a:endParaRPr sz="1800" b="1" spc="-20" dirty="0">
                        <a:solidFill>
                          <a:srgbClr val="FFFFFF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Cons</a:t>
                      </a:r>
                      <a:endParaRPr sz="1800" b="1" spc="-20" dirty="0">
                        <a:solidFill>
                          <a:srgbClr val="FFFFFF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</a:tr>
              <a:tr h="1188085"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Packet</a:t>
                      </a:r>
                      <a:r>
                        <a:rPr sz="1800" b="1" spc="-65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sz="1800" b="1" spc="-1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filter</a:t>
                      </a:r>
                      <a:endParaRPr sz="18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marR="4222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Decide</a:t>
                      </a:r>
                      <a:r>
                        <a:rPr sz="1800" spc="-15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sz="18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on</a:t>
                      </a:r>
                      <a:r>
                        <a:rPr sz="1800" spc="-2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per- </a:t>
                      </a:r>
                      <a:r>
                        <a:rPr sz="18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packet</a:t>
                      </a:r>
                      <a:r>
                        <a:rPr sz="1800" spc="-75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sz="1800" spc="-2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basis</a:t>
                      </a:r>
                      <a:endParaRPr sz="18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FF"/>
                    </a:solidFill>
                  </a:tcPr>
                </a:tc>
                <a:tc>
                  <a:txBody>
                    <a:bodyPr/>
                    <a:lstStyle/>
                    <a:p>
                      <a:pPr marL="395605" indent="-286385">
                        <a:lnSpc>
                          <a:spcPct val="100000"/>
                        </a:lnSpc>
                        <a:spcBef>
                          <a:spcPts val="245"/>
                        </a:spcBef>
                        <a:buFont typeface="Arial" panose="020B0604020202020204"/>
                        <a:buChar char="•"/>
                        <a:tabLst>
                          <a:tab pos="395605" algn="l"/>
                        </a:tabLst>
                      </a:pPr>
                      <a:r>
                        <a:rPr sz="1800" spc="-1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Simple</a:t>
                      </a:r>
                      <a:endParaRPr sz="18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395605" indent="-286385">
                        <a:lnSpc>
                          <a:spcPct val="100000"/>
                        </a:lnSpc>
                        <a:buFont typeface="Arial" panose="020B0604020202020204"/>
                        <a:buChar char="•"/>
                        <a:tabLst>
                          <a:tab pos="395605" algn="l"/>
                        </a:tabLst>
                      </a:pPr>
                      <a:r>
                        <a:rPr sz="1800" spc="-2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Fast</a:t>
                      </a:r>
                      <a:endParaRPr sz="18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395605" marR="631190" indent="-287020">
                        <a:lnSpc>
                          <a:spcPct val="100000"/>
                        </a:lnSpc>
                        <a:buFont typeface="Arial" panose="020B0604020202020204"/>
                        <a:buChar char="•"/>
                        <a:tabLst>
                          <a:tab pos="395605" algn="l"/>
                        </a:tabLst>
                      </a:pPr>
                      <a:r>
                        <a:rPr sz="18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Easy</a:t>
                      </a:r>
                      <a:r>
                        <a:rPr sz="1800" spc="-85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sz="1800" spc="-25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to </a:t>
                      </a:r>
                      <a:r>
                        <a:rPr sz="1800" spc="-2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configure</a:t>
                      </a:r>
                      <a:endParaRPr sz="18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FF"/>
                    </a:solidFill>
                  </a:tcPr>
                </a:tc>
                <a:tc>
                  <a:txBody>
                    <a:bodyPr/>
                    <a:lstStyle/>
                    <a:p>
                      <a:pPr marL="395605" indent="-286385">
                        <a:lnSpc>
                          <a:spcPct val="100000"/>
                        </a:lnSpc>
                        <a:spcBef>
                          <a:spcPts val="245"/>
                        </a:spcBef>
                        <a:buFont typeface="Arial" panose="020B0604020202020204"/>
                        <a:buChar char="•"/>
                        <a:tabLst>
                          <a:tab pos="395605" algn="l"/>
                        </a:tabLst>
                      </a:pPr>
                      <a:r>
                        <a:rPr sz="1800" spc="-2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Dumb</a:t>
                      </a:r>
                      <a:endParaRPr sz="18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396240" marR="536575" indent="-287020">
                        <a:lnSpc>
                          <a:spcPct val="100000"/>
                        </a:lnSpc>
                        <a:buFont typeface="Arial" panose="020B0604020202020204"/>
                        <a:buChar char="•"/>
                        <a:tabLst>
                          <a:tab pos="396240" algn="l"/>
                        </a:tabLst>
                      </a:pPr>
                      <a:r>
                        <a:rPr sz="18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Not</a:t>
                      </a:r>
                      <a:r>
                        <a:rPr sz="1800" spc="-15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sz="1800" spc="-2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very </a:t>
                      </a:r>
                      <a:r>
                        <a:rPr sz="1800" spc="-1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expressive</a:t>
                      </a:r>
                      <a:endParaRPr sz="18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FF"/>
                    </a:solidFill>
                  </a:tcPr>
                </a:tc>
              </a:tr>
              <a:tr h="1188720"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Stateful</a:t>
                      </a:r>
                      <a:r>
                        <a:rPr sz="1800" b="1" spc="-3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sz="1800" b="1" spc="-1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packet</a:t>
                      </a:r>
                      <a:endParaRPr sz="18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1085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1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inspection</a:t>
                      </a:r>
                      <a:endParaRPr sz="18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marR="15748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Decide</a:t>
                      </a:r>
                      <a:r>
                        <a:rPr sz="1800" spc="-15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sz="18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on</a:t>
                      </a:r>
                      <a:r>
                        <a:rPr sz="1800" spc="-25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sz="1800" spc="-1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stream </a:t>
                      </a:r>
                      <a:r>
                        <a:rPr sz="18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or</a:t>
                      </a:r>
                      <a:r>
                        <a:rPr sz="1800" spc="-1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sz="18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higher</a:t>
                      </a:r>
                      <a:r>
                        <a:rPr sz="1800" spc="-15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sz="1800" spc="-2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level </a:t>
                      </a:r>
                      <a:r>
                        <a:rPr sz="1800" spc="-1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basis</a:t>
                      </a:r>
                      <a:endParaRPr sz="18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marL="395605" indent="-286385">
                        <a:lnSpc>
                          <a:spcPct val="100000"/>
                        </a:lnSpc>
                        <a:spcBef>
                          <a:spcPts val="245"/>
                        </a:spcBef>
                        <a:buFont typeface="Arial" panose="020B0604020202020204"/>
                        <a:buChar char="•"/>
                        <a:tabLst>
                          <a:tab pos="395605" algn="l"/>
                        </a:tabLst>
                      </a:pPr>
                      <a:r>
                        <a:rPr sz="1800" spc="-2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More</a:t>
                      </a:r>
                      <a:endParaRPr sz="18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3956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1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expressive</a:t>
                      </a:r>
                      <a:endParaRPr sz="18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marL="395605" indent="-286385">
                        <a:lnSpc>
                          <a:spcPct val="100000"/>
                        </a:lnSpc>
                        <a:spcBef>
                          <a:spcPts val="245"/>
                        </a:spcBef>
                        <a:buFont typeface="Arial" panose="020B0604020202020204"/>
                        <a:buChar char="•"/>
                        <a:tabLst>
                          <a:tab pos="395605" algn="l"/>
                        </a:tabLst>
                      </a:pPr>
                      <a:r>
                        <a:rPr sz="18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More</a:t>
                      </a:r>
                      <a:r>
                        <a:rPr sz="1800" spc="-4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sz="1800" spc="-1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resource</a:t>
                      </a:r>
                      <a:endParaRPr sz="18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3962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1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intensive</a:t>
                      </a:r>
                      <a:endParaRPr sz="18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396240" marR="269875" indent="-287020">
                        <a:lnSpc>
                          <a:spcPct val="100000"/>
                        </a:lnSpc>
                        <a:buFont typeface="Arial" panose="020B0604020202020204"/>
                        <a:buChar char="•"/>
                        <a:tabLst>
                          <a:tab pos="396240" algn="l"/>
                        </a:tabLst>
                      </a:pPr>
                      <a:r>
                        <a:rPr sz="1800" spc="-2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More configuration</a:t>
                      </a:r>
                      <a:endParaRPr sz="18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FF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1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Application-</a:t>
                      </a:r>
                      <a:r>
                        <a:rPr sz="1800" b="1" spc="-2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level</a:t>
                      </a:r>
                      <a:endParaRPr sz="18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108585">
                        <a:lnSpc>
                          <a:spcPct val="100000"/>
                        </a:lnSpc>
                      </a:pPr>
                      <a:r>
                        <a:rPr sz="1800" b="1" spc="-1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proxy</a:t>
                      </a:r>
                      <a:endParaRPr sz="18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FF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Understands </a:t>
                      </a:r>
                      <a:r>
                        <a:rPr sz="1800" spc="-2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app-</a:t>
                      </a:r>
                      <a:endParaRPr sz="18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10858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level</a:t>
                      </a:r>
                      <a:r>
                        <a:rPr sz="1800" spc="-35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sz="1800" spc="-1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traffic</a:t>
                      </a:r>
                      <a:endParaRPr sz="18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FF"/>
                    </a:solidFill>
                  </a:tcPr>
                </a:tc>
                <a:tc>
                  <a:txBody>
                    <a:bodyPr/>
                    <a:lstStyle/>
                    <a:p>
                      <a:pPr marL="395605" marR="324485" indent="-287020">
                        <a:lnSpc>
                          <a:spcPct val="100000"/>
                        </a:lnSpc>
                        <a:spcBef>
                          <a:spcPts val="250"/>
                        </a:spcBef>
                        <a:buFont typeface="Arial" panose="020B0604020202020204"/>
                        <a:buChar char="•"/>
                        <a:tabLst>
                          <a:tab pos="395605" algn="l"/>
                        </a:tabLst>
                      </a:pPr>
                      <a:r>
                        <a:rPr sz="18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Can</a:t>
                      </a:r>
                      <a:r>
                        <a:rPr sz="1800" spc="-3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sz="1800" spc="-1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enforce app-relevant restrictions</a:t>
                      </a:r>
                      <a:endParaRPr sz="18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FF"/>
                    </a:solidFill>
                  </a:tcPr>
                </a:tc>
                <a:tc>
                  <a:txBody>
                    <a:bodyPr/>
                    <a:lstStyle/>
                    <a:p>
                      <a:pPr marL="396240" marR="133350" indent="-287020">
                        <a:lnSpc>
                          <a:spcPct val="100000"/>
                        </a:lnSpc>
                        <a:spcBef>
                          <a:spcPts val="250"/>
                        </a:spcBef>
                        <a:buFont typeface="Arial" panose="020B0604020202020204"/>
                        <a:buChar char="•"/>
                        <a:tabLst>
                          <a:tab pos="396240" algn="l"/>
                        </a:tabLst>
                      </a:pPr>
                      <a:r>
                        <a:rPr sz="18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Need</a:t>
                      </a:r>
                      <a:r>
                        <a:rPr sz="1800" spc="-55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sz="1800" spc="-25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one </a:t>
                      </a:r>
                      <a:r>
                        <a:rPr sz="1800" spc="-1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customized</a:t>
                      </a:r>
                      <a:r>
                        <a:rPr sz="1800" spc="-65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sz="1800" spc="-25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for </a:t>
                      </a:r>
                      <a:r>
                        <a:rPr sz="18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each</a:t>
                      </a:r>
                      <a:r>
                        <a:rPr sz="1800" spc="-4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sz="1800" spc="-25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app</a:t>
                      </a:r>
                      <a:endParaRPr sz="18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FF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374140" y="1228090"/>
            <a:ext cx="7409815" cy="320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Times New Roman" panose="02020603050405020304" charset="0"/>
                <a:cs typeface="Times New Roman" panose="02020603050405020304" charset="0"/>
              </a:rPr>
              <a:t>Simpler,</a:t>
            </a:r>
            <a:r>
              <a:rPr sz="2000" b="1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b="1" dirty="0">
                <a:latin typeface="Times New Roman" panose="02020603050405020304" charset="0"/>
                <a:cs typeface="Times New Roman" panose="02020603050405020304" charset="0"/>
              </a:rPr>
              <a:t>less</a:t>
            </a:r>
            <a:r>
              <a:rPr sz="2000" b="1" spc="-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b="1" dirty="0">
                <a:latin typeface="Times New Roman" panose="02020603050405020304" charset="0"/>
                <a:cs typeface="Times New Roman" panose="02020603050405020304" charset="0"/>
              </a:rPr>
              <a:t>expressive,</a:t>
            </a:r>
            <a:r>
              <a:rPr sz="2000" b="1" spc="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b="1" dirty="0">
                <a:latin typeface="Times New Roman" panose="02020603050405020304" charset="0"/>
                <a:cs typeface="Times New Roman" panose="02020603050405020304" charset="0"/>
              </a:rPr>
              <a:t>less</a:t>
            </a:r>
            <a:r>
              <a:rPr sz="2000" b="1" spc="-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b="1" spc="-20" dirty="0">
                <a:latin typeface="Times New Roman" panose="02020603050405020304" charset="0"/>
                <a:cs typeface="Times New Roman" panose="02020603050405020304" charset="0"/>
              </a:rPr>
              <a:t>resource-</a:t>
            </a:r>
            <a:r>
              <a:rPr sz="2000" b="1" spc="-10" dirty="0">
                <a:latin typeface="Times New Roman" panose="02020603050405020304" charset="0"/>
                <a:cs typeface="Times New Roman" panose="02020603050405020304" charset="0"/>
              </a:rPr>
              <a:t>intensive</a:t>
            </a:r>
            <a:endParaRPr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4140" y="6172835"/>
            <a:ext cx="723328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 panose="02020603050405020304" charset="0"/>
                <a:cs typeface="Times New Roman" panose="02020603050405020304" charset="0"/>
              </a:rPr>
              <a:t>More</a:t>
            </a:r>
            <a:r>
              <a:rPr sz="2000" b="1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b="1" dirty="0">
                <a:latin typeface="Times New Roman" panose="02020603050405020304" charset="0"/>
                <a:cs typeface="Times New Roman" panose="02020603050405020304" charset="0"/>
              </a:rPr>
              <a:t>complex,</a:t>
            </a:r>
            <a:r>
              <a:rPr sz="2000" b="1" spc="-5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b="1" dirty="0">
                <a:latin typeface="Times New Roman" panose="02020603050405020304" charset="0"/>
                <a:cs typeface="Times New Roman" panose="02020603050405020304" charset="0"/>
              </a:rPr>
              <a:t>more</a:t>
            </a:r>
            <a:r>
              <a:rPr sz="2000" b="1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b="1" dirty="0">
                <a:latin typeface="Times New Roman" panose="02020603050405020304" charset="0"/>
                <a:cs typeface="Times New Roman" panose="02020603050405020304" charset="0"/>
              </a:rPr>
              <a:t>expressive,</a:t>
            </a:r>
            <a:r>
              <a:rPr sz="2000" b="1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b="1" dirty="0">
                <a:latin typeface="Times New Roman" panose="02020603050405020304" charset="0"/>
                <a:cs typeface="Times New Roman" panose="02020603050405020304" charset="0"/>
              </a:rPr>
              <a:t>more</a:t>
            </a:r>
            <a:r>
              <a:rPr sz="2000" b="1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b="1" spc="-10" dirty="0">
                <a:latin typeface="Times New Roman" panose="02020603050405020304" charset="0"/>
                <a:cs typeface="Times New Roman" panose="02020603050405020304" charset="0"/>
              </a:rPr>
              <a:t>resource-intensive</a:t>
            </a:r>
            <a:endParaRPr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97408" y="1197863"/>
            <a:ext cx="711835" cy="5369560"/>
            <a:chOff x="597408" y="1197863"/>
            <a:chExt cx="711835" cy="5369560"/>
          </a:xfrm>
        </p:grpSpPr>
        <p:sp>
          <p:nvSpPr>
            <p:cNvPr id="10" name="object 10"/>
            <p:cNvSpPr/>
            <p:nvPr/>
          </p:nvSpPr>
          <p:spPr>
            <a:xfrm>
              <a:off x="610362" y="1210817"/>
              <a:ext cx="685800" cy="5343525"/>
            </a:xfrm>
            <a:custGeom>
              <a:avLst/>
              <a:gdLst/>
              <a:ahLst/>
              <a:cxnLst/>
              <a:rect l="l" t="t" r="r" b="b"/>
              <a:pathLst>
                <a:path w="685800" h="5343525">
                  <a:moveTo>
                    <a:pt x="342900" y="0"/>
                  </a:moveTo>
                  <a:lnTo>
                    <a:pt x="0" y="342900"/>
                  </a:lnTo>
                  <a:lnTo>
                    <a:pt x="171450" y="342900"/>
                  </a:lnTo>
                  <a:lnTo>
                    <a:pt x="171450" y="5000244"/>
                  </a:lnTo>
                  <a:lnTo>
                    <a:pt x="0" y="5000244"/>
                  </a:lnTo>
                  <a:lnTo>
                    <a:pt x="342900" y="5343144"/>
                  </a:lnTo>
                  <a:lnTo>
                    <a:pt x="685800" y="5000244"/>
                  </a:lnTo>
                  <a:lnTo>
                    <a:pt x="514350" y="5000244"/>
                  </a:lnTo>
                  <a:lnTo>
                    <a:pt x="514350" y="342900"/>
                  </a:lnTo>
                  <a:lnTo>
                    <a:pt x="685800" y="34290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10362" y="1210817"/>
              <a:ext cx="685800" cy="5343525"/>
            </a:xfrm>
            <a:custGeom>
              <a:avLst/>
              <a:gdLst/>
              <a:ahLst/>
              <a:cxnLst/>
              <a:rect l="l" t="t" r="r" b="b"/>
              <a:pathLst>
                <a:path w="685800" h="5343525">
                  <a:moveTo>
                    <a:pt x="0" y="342900"/>
                  </a:moveTo>
                  <a:lnTo>
                    <a:pt x="342900" y="0"/>
                  </a:lnTo>
                  <a:lnTo>
                    <a:pt x="685800" y="342900"/>
                  </a:lnTo>
                  <a:lnTo>
                    <a:pt x="514350" y="342900"/>
                  </a:lnTo>
                  <a:lnTo>
                    <a:pt x="514350" y="5000244"/>
                  </a:lnTo>
                  <a:lnTo>
                    <a:pt x="685800" y="5000244"/>
                  </a:lnTo>
                  <a:lnTo>
                    <a:pt x="342900" y="5343144"/>
                  </a:lnTo>
                  <a:lnTo>
                    <a:pt x="0" y="5000244"/>
                  </a:lnTo>
                  <a:lnTo>
                    <a:pt x="171450" y="5000244"/>
                  </a:lnTo>
                  <a:lnTo>
                    <a:pt x="171450" y="342900"/>
                  </a:lnTo>
                  <a:lnTo>
                    <a:pt x="0" y="342900"/>
                  </a:lnTo>
                  <a:close/>
                </a:path>
              </a:pathLst>
            </a:custGeom>
            <a:ln w="25908">
              <a:solidFill>
                <a:srgbClr val="0000B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8708390" y="6554470"/>
            <a:ext cx="297180" cy="110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65"/>
              </a:lnSpc>
            </a:pPr>
            <a:r>
              <a:rPr sz="800" spc="-25" dirty="0">
                <a:latin typeface="Carlito"/>
                <a:cs typeface="Carlito"/>
              </a:rPr>
              <a:t>48</a:t>
            </a:r>
            <a:endParaRPr sz="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39494"/>
            <a:chOff x="0" y="0"/>
            <a:chExt cx="9144000" cy="1039494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354579" y="83807"/>
              <a:ext cx="4428744" cy="9342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144000" cy="990600"/>
            </a:xfrm>
            <a:custGeom>
              <a:avLst/>
              <a:gdLst/>
              <a:ahLst/>
              <a:cxnLst/>
              <a:rect l="l" t="t" r="r" b="b"/>
              <a:pathLst>
                <a:path w="9144000" h="990600">
                  <a:moveTo>
                    <a:pt x="9144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9144000" y="990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7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2714" rIns="0" bIns="0" rtlCol="0">
            <a:spAutoFit/>
          </a:bodyPr>
          <a:lstStyle/>
          <a:p>
            <a:pPr marL="1537970">
              <a:lnSpc>
                <a:spcPct val="100000"/>
              </a:lnSpc>
              <a:spcBef>
                <a:spcPts val="100"/>
              </a:spcBef>
            </a:pPr>
            <a:r>
              <a:rPr dirty="0"/>
              <a:t>Limitations</a:t>
            </a:r>
            <a:r>
              <a:rPr spc="-25" dirty="0"/>
              <a:t> </a:t>
            </a:r>
            <a:r>
              <a:rPr dirty="0"/>
              <a:t>of</a:t>
            </a:r>
            <a:r>
              <a:rPr spc="-55" dirty="0"/>
              <a:t> </a:t>
            </a:r>
            <a:r>
              <a:rPr spc="-10" dirty="0"/>
              <a:t>firewalls</a:t>
            </a:r>
            <a:endParaRPr spc="-1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65"/>
              </a:lnSpc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228600" y="1905000"/>
            <a:ext cx="8765540" cy="3602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4000"/>
              </a:lnSpc>
              <a:spcBef>
                <a:spcPts val="100"/>
              </a:spcBef>
              <a:buChar char="•"/>
              <a:tabLst>
                <a:tab pos="299085" algn="l"/>
              </a:tabLst>
            </a:pPr>
            <a:r>
              <a:rPr sz="3200" dirty="0">
                <a:latin typeface="Times New Roman" panose="02020603050405020304" charset="0"/>
                <a:cs typeface="Times New Roman" panose="02020603050405020304" charset="0"/>
              </a:rPr>
              <a:t>Book</a:t>
            </a:r>
            <a:r>
              <a:rPr sz="3200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dirty="0">
                <a:latin typeface="Times New Roman" panose="02020603050405020304" charset="0"/>
                <a:cs typeface="Times New Roman" panose="02020603050405020304" charset="0"/>
              </a:rPr>
              <a:t>spends</a:t>
            </a:r>
            <a:r>
              <a:rPr sz="3200" spc="-1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dirty="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sz="32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dirty="0">
                <a:latin typeface="Times New Roman" panose="02020603050405020304" charset="0"/>
                <a:cs typeface="Times New Roman" panose="02020603050405020304" charset="0"/>
              </a:rPr>
              <a:t>long</a:t>
            </a:r>
            <a:r>
              <a:rPr sz="3200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dirty="0">
                <a:latin typeface="Times New Roman" panose="02020603050405020304" charset="0"/>
                <a:cs typeface="Times New Roman" panose="02020603050405020304" charset="0"/>
              </a:rPr>
              <a:t>time</a:t>
            </a:r>
            <a:r>
              <a:rPr sz="32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dirty="0">
                <a:latin typeface="Times New Roman" panose="02020603050405020304" charset="0"/>
                <a:cs typeface="Times New Roman" panose="02020603050405020304" charset="0"/>
              </a:rPr>
              <a:t>on</a:t>
            </a:r>
            <a:r>
              <a:rPr sz="3200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dirty="0">
                <a:latin typeface="Times New Roman" panose="02020603050405020304" charset="0"/>
                <a:cs typeface="Times New Roman" panose="02020603050405020304" charset="0"/>
              </a:rPr>
              <a:t>this,</a:t>
            </a:r>
            <a:r>
              <a:rPr sz="3200" spc="-1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dirty="0">
                <a:latin typeface="Times New Roman" panose="02020603050405020304" charset="0"/>
                <a:cs typeface="Times New Roman" panose="02020603050405020304" charset="0"/>
              </a:rPr>
              <a:t>but</a:t>
            </a:r>
            <a:r>
              <a:rPr sz="3200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dirty="0">
                <a:latin typeface="Times New Roman" panose="02020603050405020304" charset="0"/>
                <a:cs typeface="Times New Roman" panose="02020603050405020304" charset="0"/>
              </a:rPr>
              <a:t>it’s</a:t>
            </a:r>
            <a:r>
              <a:rPr sz="32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10" dirty="0">
                <a:latin typeface="Times New Roman" panose="02020603050405020304" charset="0"/>
                <a:cs typeface="Times New Roman" panose="02020603050405020304" charset="0"/>
              </a:rPr>
              <a:t>simple:</a:t>
            </a:r>
            <a:endParaRPr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299085">
              <a:lnSpc>
                <a:spcPct val="104000"/>
              </a:lnSpc>
            </a:pPr>
            <a:r>
              <a:rPr sz="3200" b="1" dirty="0">
                <a:latin typeface="Times New Roman" panose="02020603050405020304" charset="0"/>
                <a:cs typeface="Times New Roman" panose="02020603050405020304" charset="0"/>
              </a:rPr>
              <a:t>firewalls</a:t>
            </a:r>
            <a:r>
              <a:rPr sz="3200" b="1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b="1" dirty="0">
                <a:latin typeface="Times New Roman" panose="02020603050405020304" charset="0"/>
                <a:cs typeface="Times New Roman" panose="02020603050405020304" charset="0"/>
              </a:rPr>
              <a:t>have</a:t>
            </a:r>
            <a:r>
              <a:rPr sz="3200" b="1" spc="-2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b="1" spc="-10" dirty="0">
                <a:latin typeface="Times New Roman" panose="02020603050405020304" charset="0"/>
                <a:cs typeface="Times New Roman" panose="02020603050405020304" charset="0"/>
              </a:rPr>
              <a:t>human-</a:t>
            </a:r>
            <a:r>
              <a:rPr sz="3200" b="1" dirty="0">
                <a:latin typeface="Times New Roman" panose="02020603050405020304" charset="0"/>
                <a:cs typeface="Times New Roman" panose="02020603050405020304" charset="0"/>
              </a:rPr>
              <a:t>built</a:t>
            </a:r>
            <a:r>
              <a:rPr sz="3200" b="1" spc="-2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b="1" dirty="0">
                <a:latin typeface="Times New Roman" panose="02020603050405020304" charset="0"/>
                <a:cs typeface="Times New Roman" panose="02020603050405020304" charset="0"/>
              </a:rPr>
              <a:t>rules</a:t>
            </a:r>
            <a:r>
              <a:rPr sz="3200" b="1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b="1" i="1" spc="-25" dirty="0">
                <a:latin typeface="Times New Roman" panose="02020603050405020304" charset="0"/>
                <a:cs typeface="Times New Roman" panose="02020603050405020304" charset="0"/>
              </a:rPr>
              <a:t>and</a:t>
            </a:r>
            <a:endParaRPr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299085">
              <a:lnSpc>
                <a:spcPct val="104000"/>
              </a:lnSpc>
            </a:pPr>
            <a:r>
              <a:rPr sz="3200" b="1" dirty="0">
                <a:latin typeface="Times New Roman" panose="02020603050405020304" charset="0"/>
                <a:cs typeface="Times New Roman" panose="02020603050405020304" charset="0"/>
              </a:rPr>
              <a:t>can</a:t>
            </a:r>
            <a:r>
              <a:rPr sz="3200" b="1" spc="-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b="1" dirty="0">
                <a:latin typeface="Times New Roman" panose="02020603050405020304" charset="0"/>
                <a:cs typeface="Times New Roman" panose="02020603050405020304" charset="0"/>
              </a:rPr>
              <a:t>only</a:t>
            </a:r>
            <a:r>
              <a:rPr sz="3200" b="1" spc="-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b="1" dirty="0">
                <a:latin typeface="Times New Roman" panose="02020603050405020304" charset="0"/>
                <a:cs typeface="Times New Roman" panose="02020603050405020304" charset="0"/>
              </a:rPr>
              <a:t>deal</a:t>
            </a:r>
            <a:r>
              <a:rPr sz="3200" b="1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b="1" dirty="0">
                <a:latin typeface="Times New Roman" panose="02020603050405020304" charset="0"/>
                <a:cs typeface="Times New Roman" panose="02020603050405020304" charset="0"/>
              </a:rPr>
              <a:t>with</a:t>
            </a:r>
            <a:r>
              <a:rPr sz="3200" b="1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b="1" dirty="0">
                <a:latin typeface="Times New Roman" panose="02020603050405020304" charset="0"/>
                <a:cs typeface="Times New Roman" panose="02020603050405020304" charset="0"/>
              </a:rPr>
              <a:t>packets</a:t>
            </a:r>
            <a:r>
              <a:rPr sz="3200" b="1" spc="-2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b="1" dirty="0">
                <a:latin typeface="Times New Roman" panose="02020603050405020304" charset="0"/>
                <a:cs typeface="Times New Roman" panose="02020603050405020304" charset="0"/>
              </a:rPr>
              <a:t>that</a:t>
            </a:r>
            <a:r>
              <a:rPr sz="3200" b="1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b="1" dirty="0">
                <a:latin typeface="Times New Roman" panose="02020603050405020304" charset="0"/>
                <a:cs typeface="Times New Roman" panose="02020603050405020304" charset="0"/>
              </a:rPr>
              <a:t>go</a:t>
            </a:r>
            <a:r>
              <a:rPr sz="3200" b="1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b="1" dirty="0">
                <a:latin typeface="Times New Roman" panose="02020603050405020304" charset="0"/>
                <a:cs typeface="Times New Roman" panose="02020603050405020304" charset="0"/>
              </a:rPr>
              <a:t>through</a:t>
            </a:r>
            <a:r>
              <a:rPr sz="3200" b="1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b="1" spc="-10" dirty="0">
                <a:latin typeface="Times New Roman" panose="02020603050405020304" charset="0"/>
                <a:cs typeface="Times New Roman" panose="02020603050405020304" charset="0"/>
              </a:rPr>
              <a:t>them.</a:t>
            </a:r>
            <a:endParaRPr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299085" indent="-286385">
              <a:lnSpc>
                <a:spcPct val="104000"/>
              </a:lnSpc>
              <a:spcBef>
                <a:spcPts val="575"/>
              </a:spcBef>
              <a:buChar char="•"/>
              <a:tabLst>
                <a:tab pos="299085" algn="l"/>
              </a:tabLst>
            </a:pPr>
            <a:r>
              <a:rPr sz="3200" dirty="0">
                <a:latin typeface="Times New Roman" panose="02020603050405020304" charset="0"/>
                <a:cs typeface="Times New Roman" panose="02020603050405020304" charset="0"/>
              </a:rPr>
              <a:t>Two</a:t>
            </a:r>
            <a:r>
              <a:rPr sz="32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dirty="0">
                <a:latin typeface="Times New Roman" panose="02020603050405020304" charset="0"/>
                <a:cs typeface="Times New Roman" panose="02020603050405020304" charset="0"/>
              </a:rPr>
              <a:t>scenarios</a:t>
            </a:r>
            <a:r>
              <a:rPr sz="3200" spc="-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dirty="0">
                <a:latin typeface="Times New Roman" panose="02020603050405020304" charset="0"/>
                <a:cs typeface="Times New Roman" panose="02020603050405020304" charset="0"/>
              </a:rPr>
              <a:t>they</a:t>
            </a:r>
            <a:r>
              <a:rPr sz="32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dirty="0">
                <a:latin typeface="Times New Roman" panose="02020603050405020304" charset="0"/>
                <a:cs typeface="Times New Roman" panose="02020603050405020304" charset="0"/>
              </a:rPr>
              <a:t>don’t</a:t>
            </a:r>
            <a:r>
              <a:rPr sz="32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10" dirty="0">
                <a:latin typeface="Times New Roman" panose="02020603050405020304" charset="0"/>
                <a:cs typeface="Times New Roman" panose="02020603050405020304" charset="0"/>
              </a:rPr>
              <a:t>help:</a:t>
            </a:r>
            <a:endParaRPr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697865" lvl="1" indent="-227965">
              <a:lnSpc>
                <a:spcPct val="104000"/>
              </a:lnSpc>
              <a:spcBef>
                <a:spcPts val="510"/>
              </a:spcBef>
              <a:buFont typeface="Wingdings" panose="05000000000000000000"/>
              <a:buChar char=""/>
              <a:tabLst>
                <a:tab pos="697865" algn="l"/>
              </a:tabLst>
            </a:pP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HTTP</a:t>
            </a:r>
            <a:r>
              <a:rPr sz="2800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service</a:t>
            </a:r>
            <a:r>
              <a:rPr sz="2800" spc="-2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has</a:t>
            </a:r>
            <a:r>
              <a:rPr sz="2800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sz="28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vulnerability</a:t>
            </a:r>
            <a:r>
              <a:rPr sz="28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28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firewall</a:t>
            </a:r>
            <a:r>
              <a:rPr sz="2800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allows</a:t>
            </a:r>
            <a:r>
              <a:rPr sz="2800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20" dirty="0">
                <a:latin typeface="Times New Roman" panose="02020603050405020304" charset="0"/>
                <a:cs typeface="Times New Roman" panose="02020603050405020304" charset="0"/>
              </a:rPr>
              <a:t>HTTP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469900" lvl="1" indent="0">
              <a:lnSpc>
                <a:spcPct val="104000"/>
              </a:lnSpc>
              <a:spcBef>
                <a:spcPts val="480"/>
              </a:spcBef>
              <a:buFont typeface="Wingdings" panose="05000000000000000000"/>
              <a:buNone/>
              <a:tabLst>
                <a:tab pos="697865" algn="l"/>
              </a:tabLst>
            </a:pPr>
            <a:endParaRPr sz="2800" spc="-2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39494"/>
            <a:chOff x="0" y="0"/>
            <a:chExt cx="9144000" cy="1039494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363467" y="83807"/>
              <a:ext cx="2410967" cy="9342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144000" cy="990600"/>
            </a:xfrm>
            <a:custGeom>
              <a:avLst/>
              <a:gdLst/>
              <a:ahLst/>
              <a:cxnLst/>
              <a:rect l="l" t="t" r="r" b="b"/>
              <a:pathLst>
                <a:path w="9144000" h="990600">
                  <a:moveTo>
                    <a:pt x="9144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9144000" y="990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7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2714" rIns="0" bIns="0" rtlCol="0">
            <a:spAutoFit/>
          </a:bodyPr>
          <a:lstStyle/>
          <a:p>
            <a:pPr marL="254698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Conclusion</a:t>
            </a:r>
            <a:endParaRPr spc="-10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1920" y="980440"/>
            <a:ext cx="8996680" cy="4954270"/>
            <a:chOff x="192" y="1544"/>
            <a:chExt cx="14168" cy="7802"/>
          </a:xfrm>
        </p:grpSpPr>
        <p:grpSp>
          <p:nvGrpSpPr>
            <p:cNvPr id="6" name="object 6"/>
            <p:cNvGrpSpPr/>
            <p:nvPr/>
          </p:nvGrpSpPr>
          <p:grpSpPr>
            <a:xfrm>
              <a:off x="220" y="1687"/>
              <a:ext cx="14141" cy="874"/>
              <a:chOff x="121856" y="1072832"/>
              <a:chExt cx="8979535" cy="554990"/>
            </a:xfrm>
          </p:grpSpPr>
          <p:sp>
            <p:nvSpPr>
              <p:cNvPr id="7" name="object 7"/>
              <p:cNvSpPr/>
              <p:nvPr/>
            </p:nvSpPr>
            <p:spPr>
              <a:xfrm>
                <a:off x="134874" y="1085849"/>
                <a:ext cx="8953500" cy="528955"/>
              </a:xfrm>
              <a:custGeom>
                <a:avLst/>
                <a:gdLst/>
                <a:ahLst/>
                <a:cxnLst/>
                <a:rect l="l" t="t" r="r" b="b"/>
                <a:pathLst>
                  <a:path w="8953500" h="528955">
                    <a:moveTo>
                      <a:pt x="8865362" y="0"/>
                    </a:moveTo>
                    <a:lnTo>
                      <a:pt x="88138" y="0"/>
                    </a:lnTo>
                    <a:lnTo>
                      <a:pt x="53829" y="6931"/>
                    </a:lnTo>
                    <a:lnTo>
                      <a:pt x="25814" y="25828"/>
                    </a:lnTo>
                    <a:lnTo>
                      <a:pt x="6926" y="53846"/>
                    </a:lnTo>
                    <a:lnTo>
                      <a:pt x="0" y="88137"/>
                    </a:lnTo>
                    <a:lnTo>
                      <a:pt x="0" y="440689"/>
                    </a:lnTo>
                    <a:lnTo>
                      <a:pt x="6926" y="474981"/>
                    </a:lnTo>
                    <a:lnTo>
                      <a:pt x="25814" y="502999"/>
                    </a:lnTo>
                    <a:lnTo>
                      <a:pt x="53829" y="521896"/>
                    </a:lnTo>
                    <a:lnTo>
                      <a:pt x="88138" y="528827"/>
                    </a:lnTo>
                    <a:lnTo>
                      <a:pt x="8865362" y="528827"/>
                    </a:lnTo>
                    <a:lnTo>
                      <a:pt x="8899653" y="521896"/>
                    </a:lnTo>
                    <a:lnTo>
                      <a:pt x="8927671" y="502999"/>
                    </a:lnTo>
                    <a:lnTo>
                      <a:pt x="8946568" y="474981"/>
                    </a:lnTo>
                    <a:lnTo>
                      <a:pt x="8953500" y="440689"/>
                    </a:lnTo>
                    <a:lnTo>
                      <a:pt x="8953500" y="88137"/>
                    </a:lnTo>
                    <a:lnTo>
                      <a:pt x="8946568" y="53846"/>
                    </a:lnTo>
                    <a:lnTo>
                      <a:pt x="8927671" y="25828"/>
                    </a:lnTo>
                    <a:lnTo>
                      <a:pt x="8899653" y="6931"/>
                    </a:lnTo>
                    <a:lnTo>
                      <a:pt x="8865362" y="0"/>
                    </a:lnTo>
                    <a:close/>
                  </a:path>
                </a:pathLst>
              </a:custGeom>
              <a:solidFill>
                <a:srgbClr val="CCCCFF"/>
              </a:solidFill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8" name="object 8"/>
              <p:cNvSpPr/>
              <p:nvPr/>
            </p:nvSpPr>
            <p:spPr>
              <a:xfrm>
                <a:off x="134874" y="1085849"/>
                <a:ext cx="8953500" cy="528955"/>
              </a:xfrm>
              <a:custGeom>
                <a:avLst/>
                <a:gdLst/>
                <a:ahLst/>
                <a:cxnLst/>
                <a:rect l="l" t="t" r="r" b="b"/>
                <a:pathLst>
                  <a:path w="8953500" h="528955">
                    <a:moveTo>
                      <a:pt x="0" y="88137"/>
                    </a:moveTo>
                    <a:lnTo>
                      <a:pt x="6926" y="53846"/>
                    </a:lnTo>
                    <a:lnTo>
                      <a:pt x="25814" y="25828"/>
                    </a:lnTo>
                    <a:lnTo>
                      <a:pt x="53829" y="6931"/>
                    </a:lnTo>
                    <a:lnTo>
                      <a:pt x="88138" y="0"/>
                    </a:lnTo>
                    <a:lnTo>
                      <a:pt x="8865362" y="0"/>
                    </a:lnTo>
                    <a:lnTo>
                      <a:pt x="8899653" y="6931"/>
                    </a:lnTo>
                    <a:lnTo>
                      <a:pt x="8927671" y="25828"/>
                    </a:lnTo>
                    <a:lnTo>
                      <a:pt x="8946568" y="53846"/>
                    </a:lnTo>
                    <a:lnTo>
                      <a:pt x="8953500" y="88137"/>
                    </a:lnTo>
                    <a:lnTo>
                      <a:pt x="8953500" y="440689"/>
                    </a:lnTo>
                    <a:lnTo>
                      <a:pt x="8946568" y="474981"/>
                    </a:lnTo>
                    <a:lnTo>
                      <a:pt x="8927671" y="502999"/>
                    </a:lnTo>
                    <a:lnTo>
                      <a:pt x="8899653" y="521896"/>
                    </a:lnTo>
                    <a:lnTo>
                      <a:pt x="8865362" y="528827"/>
                    </a:lnTo>
                    <a:lnTo>
                      <a:pt x="88138" y="528827"/>
                    </a:lnTo>
                    <a:lnTo>
                      <a:pt x="53829" y="521896"/>
                    </a:lnTo>
                    <a:lnTo>
                      <a:pt x="25814" y="502999"/>
                    </a:lnTo>
                    <a:lnTo>
                      <a:pt x="6926" y="474981"/>
                    </a:lnTo>
                    <a:lnTo>
                      <a:pt x="0" y="440689"/>
                    </a:lnTo>
                    <a:lnTo>
                      <a:pt x="0" y="88137"/>
                    </a:lnTo>
                    <a:close/>
                  </a:path>
                </a:pathLst>
              </a:custGeom>
              <a:ln w="25908">
                <a:solidFill>
                  <a:srgbClr val="0000E7"/>
                </a:solidFill>
              </a:ln>
            </p:spPr>
            <p:txBody>
              <a:bodyPr wrap="square" lIns="0" tIns="0" rIns="0" bIns="0" rtlCol="0"/>
              <a:lstStyle/>
              <a:p/>
            </p:txBody>
          </p:sp>
        </p:grpSp>
        <p:grpSp>
          <p:nvGrpSpPr>
            <p:cNvPr id="9" name="object 9"/>
            <p:cNvGrpSpPr/>
            <p:nvPr/>
          </p:nvGrpSpPr>
          <p:grpSpPr>
            <a:xfrm>
              <a:off x="192" y="3454"/>
              <a:ext cx="14141" cy="872"/>
              <a:chOff x="121920" y="2193035"/>
              <a:chExt cx="8979535" cy="553720"/>
            </a:xfrm>
          </p:grpSpPr>
          <p:sp>
            <p:nvSpPr>
              <p:cNvPr id="10" name="object 10"/>
              <p:cNvSpPr/>
              <p:nvPr/>
            </p:nvSpPr>
            <p:spPr>
              <a:xfrm>
                <a:off x="134874" y="2205989"/>
                <a:ext cx="8953500" cy="527685"/>
              </a:xfrm>
              <a:custGeom>
                <a:avLst/>
                <a:gdLst/>
                <a:ahLst/>
                <a:cxnLst/>
                <a:rect l="l" t="t" r="r" b="b"/>
                <a:pathLst>
                  <a:path w="8953500" h="527685">
                    <a:moveTo>
                      <a:pt x="8865616" y="0"/>
                    </a:moveTo>
                    <a:lnTo>
                      <a:pt x="87884" y="0"/>
                    </a:lnTo>
                    <a:lnTo>
                      <a:pt x="53674" y="6909"/>
                    </a:lnTo>
                    <a:lnTo>
                      <a:pt x="25739" y="25749"/>
                    </a:lnTo>
                    <a:lnTo>
                      <a:pt x="6906" y="53685"/>
                    </a:lnTo>
                    <a:lnTo>
                      <a:pt x="0" y="87884"/>
                    </a:lnTo>
                    <a:lnTo>
                      <a:pt x="0" y="439420"/>
                    </a:lnTo>
                    <a:lnTo>
                      <a:pt x="6906" y="473618"/>
                    </a:lnTo>
                    <a:lnTo>
                      <a:pt x="25739" y="501554"/>
                    </a:lnTo>
                    <a:lnTo>
                      <a:pt x="53674" y="520394"/>
                    </a:lnTo>
                    <a:lnTo>
                      <a:pt x="87884" y="527304"/>
                    </a:lnTo>
                    <a:lnTo>
                      <a:pt x="8865616" y="527304"/>
                    </a:lnTo>
                    <a:lnTo>
                      <a:pt x="8899814" y="520394"/>
                    </a:lnTo>
                    <a:lnTo>
                      <a:pt x="8927750" y="501554"/>
                    </a:lnTo>
                    <a:lnTo>
                      <a:pt x="8946590" y="473618"/>
                    </a:lnTo>
                    <a:lnTo>
                      <a:pt x="8953500" y="439420"/>
                    </a:lnTo>
                    <a:lnTo>
                      <a:pt x="8953500" y="87884"/>
                    </a:lnTo>
                    <a:lnTo>
                      <a:pt x="8946590" y="53685"/>
                    </a:lnTo>
                    <a:lnTo>
                      <a:pt x="8927750" y="25749"/>
                    </a:lnTo>
                    <a:lnTo>
                      <a:pt x="8899814" y="6909"/>
                    </a:lnTo>
                    <a:lnTo>
                      <a:pt x="8865616" y="0"/>
                    </a:lnTo>
                    <a:close/>
                  </a:path>
                </a:pathLst>
              </a:custGeom>
              <a:solidFill>
                <a:srgbClr val="CCCCFF"/>
              </a:solidFill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11" name="object 11"/>
              <p:cNvSpPr/>
              <p:nvPr/>
            </p:nvSpPr>
            <p:spPr>
              <a:xfrm>
                <a:off x="134874" y="2205989"/>
                <a:ext cx="8953500" cy="527685"/>
              </a:xfrm>
              <a:custGeom>
                <a:avLst/>
                <a:gdLst/>
                <a:ahLst/>
                <a:cxnLst/>
                <a:rect l="l" t="t" r="r" b="b"/>
                <a:pathLst>
                  <a:path w="8953500" h="527685">
                    <a:moveTo>
                      <a:pt x="0" y="87884"/>
                    </a:moveTo>
                    <a:lnTo>
                      <a:pt x="6906" y="53685"/>
                    </a:lnTo>
                    <a:lnTo>
                      <a:pt x="25739" y="25749"/>
                    </a:lnTo>
                    <a:lnTo>
                      <a:pt x="53674" y="6909"/>
                    </a:lnTo>
                    <a:lnTo>
                      <a:pt x="87884" y="0"/>
                    </a:lnTo>
                    <a:lnTo>
                      <a:pt x="8865616" y="0"/>
                    </a:lnTo>
                    <a:lnTo>
                      <a:pt x="8899814" y="6909"/>
                    </a:lnTo>
                    <a:lnTo>
                      <a:pt x="8927750" y="25749"/>
                    </a:lnTo>
                    <a:lnTo>
                      <a:pt x="8946590" y="53685"/>
                    </a:lnTo>
                    <a:lnTo>
                      <a:pt x="8953500" y="87884"/>
                    </a:lnTo>
                    <a:lnTo>
                      <a:pt x="8953500" y="439420"/>
                    </a:lnTo>
                    <a:lnTo>
                      <a:pt x="8946590" y="473618"/>
                    </a:lnTo>
                    <a:lnTo>
                      <a:pt x="8927750" y="501554"/>
                    </a:lnTo>
                    <a:lnTo>
                      <a:pt x="8899814" y="520394"/>
                    </a:lnTo>
                    <a:lnTo>
                      <a:pt x="8865616" y="527304"/>
                    </a:lnTo>
                    <a:lnTo>
                      <a:pt x="87884" y="527304"/>
                    </a:lnTo>
                    <a:lnTo>
                      <a:pt x="53674" y="520394"/>
                    </a:lnTo>
                    <a:lnTo>
                      <a:pt x="25739" y="501554"/>
                    </a:lnTo>
                    <a:lnTo>
                      <a:pt x="6906" y="473618"/>
                    </a:lnTo>
                    <a:lnTo>
                      <a:pt x="0" y="439420"/>
                    </a:lnTo>
                    <a:lnTo>
                      <a:pt x="0" y="87884"/>
                    </a:lnTo>
                    <a:close/>
                  </a:path>
                </a:pathLst>
              </a:custGeom>
              <a:ln w="25908">
                <a:solidFill>
                  <a:srgbClr val="0000E7"/>
                </a:solidFill>
              </a:ln>
            </p:spPr>
            <p:txBody>
              <a:bodyPr wrap="square" lIns="0" tIns="0" rIns="0" bIns="0" rtlCol="0"/>
              <a:lstStyle/>
              <a:p/>
            </p:txBody>
          </p:sp>
        </p:grpSp>
        <p:grpSp>
          <p:nvGrpSpPr>
            <p:cNvPr id="12" name="object 12"/>
            <p:cNvGrpSpPr/>
            <p:nvPr/>
          </p:nvGrpSpPr>
          <p:grpSpPr>
            <a:xfrm>
              <a:off x="192" y="5218"/>
              <a:ext cx="14141" cy="872"/>
              <a:chOff x="121920" y="3313176"/>
              <a:chExt cx="8979535" cy="553720"/>
            </a:xfrm>
          </p:grpSpPr>
          <p:sp>
            <p:nvSpPr>
              <p:cNvPr id="13" name="object 13"/>
              <p:cNvSpPr/>
              <p:nvPr/>
            </p:nvSpPr>
            <p:spPr>
              <a:xfrm>
                <a:off x="134874" y="3326130"/>
                <a:ext cx="8953500" cy="527685"/>
              </a:xfrm>
              <a:custGeom>
                <a:avLst/>
                <a:gdLst/>
                <a:ahLst/>
                <a:cxnLst/>
                <a:rect l="l" t="t" r="r" b="b"/>
                <a:pathLst>
                  <a:path w="8953500" h="527685">
                    <a:moveTo>
                      <a:pt x="8865616" y="0"/>
                    </a:moveTo>
                    <a:lnTo>
                      <a:pt x="87884" y="0"/>
                    </a:lnTo>
                    <a:lnTo>
                      <a:pt x="53674" y="6909"/>
                    </a:lnTo>
                    <a:lnTo>
                      <a:pt x="25739" y="25749"/>
                    </a:lnTo>
                    <a:lnTo>
                      <a:pt x="6906" y="53685"/>
                    </a:lnTo>
                    <a:lnTo>
                      <a:pt x="0" y="87884"/>
                    </a:lnTo>
                    <a:lnTo>
                      <a:pt x="0" y="439420"/>
                    </a:lnTo>
                    <a:lnTo>
                      <a:pt x="6906" y="473618"/>
                    </a:lnTo>
                    <a:lnTo>
                      <a:pt x="25739" y="501554"/>
                    </a:lnTo>
                    <a:lnTo>
                      <a:pt x="53674" y="520394"/>
                    </a:lnTo>
                    <a:lnTo>
                      <a:pt x="87884" y="527304"/>
                    </a:lnTo>
                    <a:lnTo>
                      <a:pt x="8865616" y="527304"/>
                    </a:lnTo>
                    <a:lnTo>
                      <a:pt x="8899814" y="520394"/>
                    </a:lnTo>
                    <a:lnTo>
                      <a:pt x="8927750" y="501554"/>
                    </a:lnTo>
                    <a:lnTo>
                      <a:pt x="8946590" y="473618"/>
                    </a:lnTo>
                    <a:lnTo>
                      <a:pt x="8953500" y="439420"/>
                    </a:lnTo>
                    <a:lnTo>
                      <a:pt x="8953500" y="87884"/>
                    </a:lnTo>
                    <a:lnTo>
                      <a:pt x="8946590" y="53685"/>
                    </a:lnTo>
                    <a:lnTo>
                      <a:pt x="8927750" y="25749"/>
                    </a:lnTo>
                    <a:lnTo>
                      <a:pt x="8899814" y="6909"/>
                    </a:lnTo>
                    <a:lnTo>
                      <a:pt x="8865616" y="0"/>
                    </a:lnTo>
                    <a:close/>
                  </a:path>
                </a:pathLst>
              </a:custGeom>
              <a:solidFill>
                <a:srgbClr val="CCCCFF"/>
              </a:solidFill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14" name="object 14"/>
              <p:cNvSpPr/>
              <p:nvPr/>
            </p:nvSpPr>
            <p:spPr>
              <a:xfrm>
                <a:off x="134874" y="3326130"/>
                <a:ext cx="8953500" cy="527685"/>
              </a:xfrm>
              <a:custGeom>
                <a:avLst/>
                <a:gdLst/>
                <a:ahLst/>
                <a:cxnLst/>
                <a:rect l="l" t="t" r="r" b="b"/>
                <a:pathLst>
                  <a:path w="8953500" h="527685">
                    <a:moveTo>
                      <a:pt x="0" y="87884"/>
                    </a:moveTo>
                    <a:lnTo>
                      <a:pt x="6906" y="53685"/>
                    </a:lnTo>
                    <a:lnTo>
                      <a:pt x="25739" y="25749"/>
                    </a:lnTo>
                    <a:lnTo>
                      <a:pt x="53674" y="6909"/>
                    </a:lnTo>
                    <a:lnTo>
                      <a:pt x="87884" y="0"/>
                    </a:lnTo>
                    <a:lnTo>
                      <a:pt x="8865616" y="0"/>
                    </a:lnTo>
                    <a:lnTo>
                      <a:pt x="8899814" y="6909"/>
                    </a:lnTo>
                    <a:lnTo>
                      <a:pt x="8927750" y="25749"/>
                    </a:lnTo>
                    <a:lnTo>
                      <a:pt x="8946590" y="53685"/>
                    </a:lnTo>
                    <a:lnTo>
                      <a:pt x="8953500" y="87884"/>
                    </a:lnTo>
                    <a:lnTo>
                      <a:pt x="8953500" y="439420"/>
                    </a:lnTo>
                    <a:lnTo>
                      <a:pt x="8946590" y="473618"/>
                    </a:lnTo>
                    <a:lnTo>
                      <a:pt x="8927750" y="501554"/>
                    </a:lnTo>
                    <a:lnTo>
                      <a:pt x="8899814" y="520394"/>
                    </a:lnTo>
                    <a:lnTo>
                      <a:pt x="8865616" y="527304"/>
                    </a:lnTo>
                    <a:lnTo>
                      <a:pt x="87884" y="527304"/>
                    </a:lnTo>
                    <a:lnTo>
                      <a:pt x="53674" y="520394"/>
                    </a:lnTo>
                    <a:lnTo>
                      <a:pt x="25739" y="501554"/>
                    </a:lnTo>
                    <a:lnTo>
                      <a:pt x="6906" y="473618"/>
                    </a:lnTo>
                    <a:lnTo>
                      <a:pt x="0" y="439420"/>
                    </a:lnTo>
                    <a:lnTo>
                      <a:pt x="0" y="87884"/>
                    </a:lnTo>
                    <a:close/>
                  </a:path>
                </a:pathLst>
              </a:custGeom>
              <a:ln w="25908">
                <a:solidFill>
                  <a:srgbClr val="0000E7"/>
                </a:solidFill>
              </a:ln>
            </p:spPr>
            <p:txBody>
              <a:bodyPr wrap="square" lIns="0" tIns="0" rIns="0" bIns="0" rtlCol="0"/>
              <a:lstStyle/>
              <a:p/>
            </p:txBody>
          </p:sp>
        </p:grpSp>
        <p:grpSp>
          <p:nvGrpSpPr>
            <p:cNvPr id="15" name="object 15"/>
            <p:cNvGrpSpPr/>
            <p:nvPr/>
          </p:nvGrpSpPr>
          <p:grpSpPr>
            <a:xfrm>
              <a:off x="192" y="6622"/>
              <a:ext cx="14141" cy="872"/>
              <a:chOff x="121920" y="4204715"/>
              <a:chExt cx="8979535" cy="553720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134874" y="4217669"/>
                <a:ext cx="8953500" cy="527685"/>
              </a:xfrm>
              <a:custGeom>
                <a:avLst/>
                <a:gdLst/>
                <a:ahLst/>
                <a:cxnLst/>
                <a:rect l="l" t="t" r="r" b="b"/>
                <a:pathLst>
                  <a:path w="8953500" h="527685">
                    <a:moveTo>
                      <a:pt x="8865616" y="0"/>
                    </a:moveTo>
                    <a:lnTo>
                      <a:pt x="87884" y="0"/>
                    </a:lnTo>
                    <a:lnTo>
                      <a:pt x="53674" y="6909"/>
                    </a:lnTo>
                    <a:lnTo>
                      <a:pt x="25739" y="25749"/>
                    </a:lnTo>
                    <a:lnTo>
                      <a:pt x="6906" y="53685"/>
                    </a:lnTo>
                    <a:lnTo>
                      <a:pt x="0" y="87883"/>
                    </a:lnTo>
                    <a:lnTo>
                      <a:pt x="0" y="439419"/>
                    </a:lnTo>
                    <a:lnTo>
                      <a:pt x="6906" y="473618"/>
                    </a:lnTo>
                    <a:lnTo>
                      <a:pt x="25739" y="501554"/>
                    </a:lnTo>
                    <a:lnTo>
                      <a:pt x="53674" y="520394"/>
                    </a:lnTo>
                    <a:lnTo>
                      <a:pt x="87884" y="527303"/>
                    </a:lnTo>
                    <a:lnTo>
                      <a:pt x="8865616" y="527303"/>
                    </a:lnTo>
                    <a:lnTo>
                      <a:pt x="8899814" y="520394"/>
                    </a:lnTo>
                    <a:lnTo>
                      <a:pt x="8927750" y="501554"/>
                    </a:lnTo>
                    <a:lnTo>
                      <a:pt x="8946590" y="473618"/>
                    </a:lnTo>
                    <a:lnTo>
                      <a:pt x="8953500" y="439419"/>
                    </a:lnTo>
                    <a:lnTo>
                      <a:pt x="8953500" y="87883"/>
                    </a:lnTo>
                    <a:lnTo>
                      <a:pt x="8946590" y="53685"/>
                    </a:lnTo>
                    <a:lnTo>
                      <a:pt x="8927750" y="25749"/>
                    </a:lnTo>
                    <a:lnTo>
                      <a:pt x="8899814" y="6909"/>
                    </a:lnTo>
                    <a:lnTo>
                      <a:pt x="8865616" y="0"/>
                    </a:lnTo>
                    <a:close/>
                  </a:path>
                </a:pathLst>
              </a:custGeom>
              <a:solidFill>
                <a:srgbClr val="CCCCFF"/>
              </a:solidFill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17" name="object 17"/>
              <p:cNvSpPr/>
              <p:nvPr/>
            </p:nvSpPr>
            <p:spPr>
              <a:xfrm>
                <a:off x="134874" y="4217669"/>
                <a:ext cx="8953500" cy="527685"/>
              </a:xfrm>
              <a:custGeom>
                <a:avLst/>
                <a:gdLst/>
                <a:ahLst/>
                <a:cxnLst/>
                <a:rect l="l" t="t" r="r" b="b"/>
                <a:pathLst>
                  <a:path w="8953500" h="527685">
                    <a:moveTo>
                      <a:pt x="0" y="87883"/>
                    </a:moveTo>
                    <a:lnTo>
                      <a:pt x="6906" y="53685"/>
                    </a:lnTo>
                    <a:lnTo>
                      <a:pt x="25739" y="25749"/>
                    </a:lnTo>
                    <a:lnTo>
                      <a:pt x="53674" y="6909"/>
                    </a:lnTo>
                    <a:lnTo>
                      <a:pt x="87884" y="0"/>
                    </a:lnTo>
                    <a:lnTo>
                      <a:pt x="8865616" y="0"/>
                    </a:lnTo>
                    <a:lnTo>
                      <a:pt x="8899814" y="6909"/>
                    </a:lnTo>
                    <a:lnTo>
                      <a:pt x="8927750" y="25749"/>
                    </a:lnTo>
                    <a:lnTo>
                      <a:pt x="8946590" y="53685"/>
                    </a:lnTo>
                    <a:lnTo>
                      <a:pt x="8953500" y="87883"/>
                    </a:lnTo>
                    <a:lnTo>
                      <a:pt x="8953500" y="439419"/>
                    </a:lnTo>
                    <a:lnTo>
                      <a:pt x="8946590" y="473618"/>
                    </a:lnTo>
                    <a:lnTo>
                      <a:pt x="8927750" y="501554"/>
                    </a:lnTo>
                    <a:lnTo>
                      <a:pt x="8899814" y="520394"/>
                    </a:lnTo>
                    <a:lnTo>
                      <a:pt x="8865616" y="527303"/>
                    </a:lnTo>
                    <a:lnTo>
                      <a:pt x="87884" y="527303"/>
                    </a:lnTo>
                    <a:lnTo>
                      <a:pt x="53674" y="520394"/>
                    </a:lnTo>
                    <a:lnTo>
                      <a:pt x="25739" y="501554"/>
                    </a:lnTo>
                    <a:lnTo>
                      <a:pt x="6906" y="473618"/>
                    </a:lnTo>
                    <a:lnTo>
                      <a:pt x="0" y="439419"/>
                    </a:lnTo>
                    <a:lnTo>
                      <a:pt x="0" y="87883"/>
                    </a:lnTo>
                    <a:close/>
                  </a:path>
                </a:pathLst>
              </a:custGeom>
              <a:ln w="25908">
                <a:solidFill>
                  <a:srgbClr val="0000E7"/>
                </a:solidFill>
              </a:ln>
            </p:spPr>
            <p:txBody>
              <a:bodyPr wrap="square" lIns="0" tIns="0" rIns="0" bIns="0" rtlCol="0"/>
              <a:lstStyle/>
              <a:p/>
            </p:txBody>
          </p:sp>
        </p:grpSp>
        <p:grpSp>
          <p:nvGrpSpPr>
            <p:cNvPr id="18" name="object 18"/>
            <p:cNvGrpSpPr/>
            <p:nvPr/>
          </p:nvGrpSpPr>
          <p:grpSpPr>
            <a:xfrm>
              <a:off x="192" y="8026"/>
              <a:ext cx="14141" cy="874"/>
              <a:chOff x="121920" y="5096255"/>
              <a:chExt cx="8979535" cy="554990"/>
            </a:xfrm>
          </p:grpSpPr>
          <p:sp>
            <p:nvSpPr>
              <p:cNvPr id="19" name="object 19"/>
              <p:cNvSpPr/>
              <p:nvPr/>
            </p:nvSpPr>
            <p:spPr>
              <a:xfrm>
                <a:off x="134874" y="5109209"/>
                <a:ext cx="8953500" cy="528955"/>
              </a:xfrm>
              <a:custGeom>
                <a:avLst/>
                <a:gdLst/>
                <a:ahLst/>
                <a:cxnLst/>
                <a:rect l="l" t="t" r="r" b="b"/>
                <a:pathLst>
                  <a:path w="8953500" h="528954">
                    <a:moveTo>
                      <a:pt x="8865362" y="0"/>
                    </a:moveTo>
                    <a:lnTo>
                      <a:pt x="88138" y="0"/>
                    </a:lnTo>
                    <a:lnTo>
                      <a:pt x="53829" y="6931"/>
                    </a:lnTo>
                    <a:lnTo>
                      <a:pt x="25814" y="25828"/>
                    </a:lnTo>
                    <a:lnTo>
                      <a:pt x="6926" y="53846"/>
                    </a:lnTo>
                    <a:lnTo>
                      <a:pt x="0" y="88137"/>
                    </a:lnTo>
                    <a:lnTo>
                      <a:pt x="0" y="440689"/>
                    </a:lnTo>
                    <a:lnTo>
                      <a:pt x="6926" y="474998"/>
                    </a:lnTo>
                    <a:lnTo>
                      <a:pt x="25814" y="503013"/>
                    </a:lnTo>
                    <a:lnTo>
                      <a:pt x="53829" y="521901"/>
                    </a:lnTo>
                    <a:lnTo>
                      <a:pt x="88138" y="528827"/>
                    </a:lnTo>
                    <a:lnTo>
                      <a:pt x="8865362" y="528827"/>
                    </a:lnTo>
                    <a:lnTo>
                      <a:pt x="8899653" y="521901"/>
                    </a:lnTo>
                    <a:lnTo>
                      <a:pt x="8927671" y="503013"/>
                    </a:lnTo>
                    <a:lnTo>
                      <a:pt x="8946568" y="474998"/>
                    </a:lnTo>
                    <a:lnTo>
                      <a:pt x="8953500" y="440689"/>
                    </a:lnTo>
                    <a:lnTo>
                      <a:pt x="8953500" y="88137"/>
                    </a:lnTo>
                    <a:lnTo>
                      <a:pt x="8946568" y="53846"/>
                    </a:lnTo>
                    <a:lnTo>
                      <a:pt x="8927671" y="25828"/>
                    </a:lnTo>
                    <a:lnTo>
                      <a:pt x="8899653" y="6931"/>
                    </a:lnTo>
                    <a:lnTo>
                      <a:pt x="8865362" y="0"/>
                    </a:lnTo>
                    <a:close/>
                  </a:path>
                </a:pathLst>
              </a:custGeom>
              <a:solidFill>
                <a:srgbClr val="CCCCFF"/>
              </a:solidFill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20" name="object 20"/>
              <p:cNvSpPr/>
              <p:nvPr/>
            </p:nvSpPr>
            <p:spPr>
              <a:xfrm>
                <a:off x="134874" y="5109209"/>
                <a:ext cx="8953500" cy="528955"/>
              </a:xfrm>
              <a:custGeom>
                <a:avLst/>
                <a:gdLst/>
                <a:ahLst/>
                <a:cxnLst/>
                <a:rect l="l" t="t" r="r" b="b"/>
                <a:pathLst>
                  <a:path w="8953500" h="528954">
                    <a:moveTo>
                      <a:pt x="0" y="88137"/>
                    </a:moveTo>
                    <a:lnTo>
                      <a:pt x="6926" y="53846"/>
                    </a:lnTo>
                    <a:lnTo>
                      <a:pt x="25814" y="25828"/>
                    </a:lnTo>
                    <a:lnTo>
                      <a:pt x="53829" y="6931"/>
                    </a:lnTo>
                    <a:lnTo>
                      <a:pt x="88138" y="0"/>
                    </a:lnTo>
                    <a:lnTo>
                      <a:pt x="8865362" y="0"/>
                    </a:lnTo>
                    <a:lnTo>
                      <a:pt x="8899653" y="6931"/>
                    </a:lnTo>
                    <a:lnTo>
                      <a:pt x="8927671" y="25828"/>
                    </a:lnTo>
                    <a:lnTo>
                      <a:pt x="8946568" y="53846"/>
                    </a:lnTo>
                    <a:lnTo>
                      <a:pt x="8953500" y="88137"/>
                    </a:lnTo>
                    <a:lnTo>
                      <a:pt x="8953500" y="440689"/>
                    </a:lnTo>
                    <a:lnTo>
                      <a:pt x="8946568" y="474998"/>
                    </a:lnTo>
                    <a:lnTo>
                      <a:pt x="8927671" y="503013"/>
                    </a:lnTo>
                    <a:lnTo>
                      <a:pt x="8899653" y="521901"/>
                    </a:lnTo>
                    <a:lnTo>
                      <a:pt x="8865362" y="528827"/>
                    </a:lnTo>
                    <a:lnTo>
                      <a:pt x="88138" y="528827"/>
                    </a:lnTo>
                    <a:lnTo>
                      <a:pt x="53829" y="521901"/>
                    </a:lnTo>
                    <a:lnTo>
                      <a:pt x="25814" y="503013"/>
                    </a:lnTo>
                    <a:lnTo>
                      <a:pt x="6926" y="474998"/>
                    </a:lnTo>
                    <a:lnTo>
                      <a:pt x="0" y="440689"/>
                    </a:lnTo>
                    <a:lnTo>
                      <a:pt x="0" y="88137"/>
                    </a:lnTo>
                    <a:close/>
                  </a:path>
                </a:pathLst>
              </a:custGeom>
              <a:ln w="25908">
                <a:solidFill>
                  <a:srgbClr val="0000E7"/>
                </a:solidFill>
              </a:ln>
            </p:spPr>
            <p:txBody>
              <a:bodyPr wrap="square" lIns="0" tIns="0" rIns="0" bIns="0" rtlCol="0"/>
              <a:lstStyle/>
              <a:p/>
            </p:txBody>
          </p:sp>
        </p:grpSp>
        <p:sp>
          <p:nvSpPr>
            <p:cNvPr id="21" name="object 21"/>
            <p:cNvSpPr txBox="1"/>
            <p:nvPr/>
          </p:nvSpPr>
          <p:spPr>
            <a:xfrm>
              <a:off x="363" y="1544"/>
              <a:ext cx="10240" cy="7803"/>
            </a:xfrm>
            <a:prstGeom prst="rect">
              <a:avLst/>
            </a:prstGeom>
          </p:spPr>
          <p:txBody>
            <a:bodyPr vert="horz" wrap="square" lIns="0" tIns="1682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25"/>
                </a:spcBef>
              </a:pPr>
              <a:r>
                <a:rPr sz="2200" spc="-10" dirty="0">
                  <a:latin typeface="Times New Roman" panose="02020603050405020304" charset="0"/>
                  <a:cs typeface="Times New Roman" panose="02020603050405020304" charset="0"/>
                </a:rPr>
                <a:t>Understanding</a:t>
              </a:r>
              <a:r>
                <a:rPr sz="22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2200" spc="-10" dirty="0">
                  <a:latin typeface="Times New Roman" panose="02020603050405020304" charset="0"/>
                  <a:cs typeface="Times New Roman" panose="02020603050405020304" charset="0"/>
                </a:rPr>
                <a:t>intruders</a:t>
              </a:r>
              <a:endParaRPr sz="22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359410" indent="-172085">
                <a:lnSpc>
                  <a:spcPct val="100000"/>
                </a:lnSpc>
                <a:spcBef>
                  <a:spcPts val="960"/>
                </a:spcBef>
                <a:buChar char="•"/>
                <a:tabLst>
                  <a:tab pos="359410" algn="l"/>
                </a:tabLst>
              </a:pPr>
              <a:r>
                <a:rPr sz="1700" spc="-10" dirty="0">
                  <a:latin typeface="Times New Roman" panose="02020603050405020304" charset="0"/>
                  <a:cs typeface="Times New Roman" panose="02020603050405020304" charset="0"/>
                </a:rPr>
                <a:t>Criminal/activist/state/other</a:t>
              </a:r>
              <a:endParaRPr sz="17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359410" indent="-172085">
                <a:lnSpc>
                  <a:spcPct val="100000"/>
                </a:lnSpc>
                <a:spcBef>
                  <a:spcPts val="240"/>
                </a:spcBef>
                <a:buChar char="•"/>
                <a:tabLst>
                  <a:tab pos="359410" algn="l"/>
                </a:tabLst>
              </a:pPr>
              <a:r>
                <a:rPr sz="1700" dirty="0">
                  <a:latin typeface="Times New Roman" panose="02020603050405020304" charset="0"/>
                  <a:cs typeface="Times New Roman" panose="02020603050405020304" charset="0"/>
                </a:rPr>
                <a:t>Skill</a:t>
              </a:r>
              <a:r>
                <a:rPr sz="1700" spc="-5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700" spc="-20" dirty="0">
                  <a:latin typeface="Times New Roman" panose="02020603050405020304" charset="0"/>
                  <a:cs typeface="Times New Roman" panose="02020603050405020304" charset="0"/>
                </a:rPr>
                <a:t>level</a:t>
              </a:r>
              <a:endParaRPr sz="17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12700">
                <a:lnSpc>
                  <a:spcPct val="100000"/>
                </a:lnSpc>
                <a:spcBef>
                  <a:spcPts val="900"/>
                </a:spcBef>
              </a:pPr>
              <a:r>
                <a:rPr sz="2200" dirty="0">
                  <a:latin typeface="Times New Roman" panose="02020603050405020304" charset="0"/>
                  <a:cs typeface="Times New Roman" panose="02020603050405020304" charset="0"/>
                </a:rPr>
                <a:t>Intrusion</a:t>
              </a:r>
              <a:r>
                <a:rPr sz="2200" spc="-7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2200" dirty="0">
                  <a:latin typeface="Times New Roman" panose="02020603050405020304" charset="0"/>
                  <a:cs typeface="Times New Roman" panose="02020603050405020304" charset="0"/>
                </a:rPr>
                <a:t>detection</a:t>
              </a:r>
              <a:r>
                <a:rPr sz="2200" spc="-7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2200" spc="-20" dirty="0">
                  <a:latin typeface="Times New Roman" panose="02020603050405020304" charset="0"/>
                  <a:cs typeface="Times New Roman" panose="02020603050405020304" charset="0"/>
                </a:rPr>
                <a:t>systems</a:t>
              </a:r>
              <a:r>
                <a:rPr sz="2200" spc="-75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2200" spc="-10" dirty="0">
                  <a:latin typeface="Times New Roman" panose="02020603050405020304" charset="0"/>
                  <a:cs typeface="Times New Roman" panose="02020603050405020304" charset="0"/>
                </a:rPr>
                <a:t>(IDS)</a:t>
              </a:r>
              <a:endParaRPr sz="22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359410" indent="-172085">
                <a:lnSpc>
                  <a:spcPct val="100000"/>
                </a:lnSpc>
                <a:spcBef>
                  <a:spcPts val="960"/>
                </a:spcBef>
                <a:buChar char="•"/>
                <a:tabLst>
                  <a:tab pos="359410" algn="l"/>
                </a:tabLst>
              </a:pPr>
              <a:r>
                <a:rPr sz="1700" dirty="0">
                  <a:latin typeface="Times New Roman" panose="02020603050405020304" charset="0"/>
                  <a:cs typeface="Times New Roman" panose="02020603050405020304" charset="0"/>
                </a:rPr>
                <a:t>Look</a:t>
              </a:r>
              <a:r>
                <a:rPr sz="1700" spc="-35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700" dirty="0">
                  <a:latin typeface="Times New Roman" panose="02020603050405020304" charset="0"/>
                  <a:cs typeface="Times New Roman" panose="02020603050405020304" charset="0"/>
                </a:rPr>
                <a:t>for</a:t>
              </a:r>
              <a:r>
                <a:rPr sz="1700" spc="-5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700" dirty="0">
                  <a:latin typeface="Times New Roman" panose="02020603050405020304" charset="0"/>
                  <a:cs typeface="Times New Roman" panose="02020603050405020304" charset="0"/>
                </a:rPr>
                <a:t>anomalies</a:t>
              </a:r>
              <a:r>
                <a:rPr sz="1700" spc="-45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700" dirty="0">
                  <a:latin typeface="Times New Roman" panose="02020603050405020304" charset="0"/>
                  <a:cs typeface="Times New Roman" panose="02020603050405020304" charset="0"/>
                </a:rPr>
                <a:t>or</a:t>
              </a:r>
              <a:r>
                <a:rPr sz="1700" spc="-2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700" dirty="0">
                  <a:latin typeface="Times New Roman" panose="02020603050405020304" charset="0"/>
                  <a:cs typeface="Times New Roman" panose="02020603050405020304" charset="0"/>
                </a:rPr>
                <a:t>signatures,</a:t>
              </a:r>
              <a:r>
                <a:rPr sz="1700" spc="-55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700" dirty="0">
                  <a:latin typeface="Times New Roman" panose="02020603050405020304" charset="0"/>
                  <a:cs typeface="Times New Roman" panose="02020603050405020304" charset="0"/>
                </a:rPr>
                <a:t>log/alert</a:t>
              </a:r>
              <a:r>
                <a:rPr sz="1700" spc="-5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700" spc="-10" dirty="0">
                  <a:latin typeface="Times New Roman" panose="02020603050405020304" charset="0"/>
                  <a:cs typeface="Times New Roman" panose="02020603050405020304" charset="0"/>
                </a:rPr>
                <a:t>accordingly</a:t>
              </a:r>
              <a:endParaRPr sz="17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359410" indent="-172085">
                <a:lnSpc>
                  <a:spcPct val="100000"/>
                </a:lnSpc>
                <a:spcBef>
                  <a:spcPts val="240"/>
                </a:spcBef>
                <a:buChar char="•"/>
                <a:tabLst>
                  <a:tab pos="359410" algn="l"/>
                </a:tabLst>
              </a:pPr>
              <a:r>
                <a:rPr sz="1700" dirty="0">
                  <a:latin typeface="Times New Roman" panose="02020603050405020304" charset="0"/>
                  <a:cs typeface="Times New Roman" panose="02020603050405020304" charset="0"/>
                </a:rPr>
                <a:t>Either</a:t>
              </a:r>
              <a:r>
                <a:rPr sz="1700" spc="-2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700" spc="-10" dirty="0">
                  <a:latin typeface="Times New Roman" panose="02020603050405020304" charset="0"/>
                  <a:cs typeface="Times New Roman" panose="02020603050405020304" charset="0"/>
                </a:rPr>
                <a:t>host-</a:t>
              </a:r>
              <a:r>
                <a:rPr sz="1700" dirty="0">
                  <a:latin typeface="Times New Roman" panose="02020603050405020304" charset="0"/>
                  <a:cs typeface="Times New Roman" panose="02020603050405020304" charset="0"/>
                </a:rPr>
                <a:t>based</a:t>
              </a:r>
              <a:r>
                <a:rPr sz="1700" spc="-2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700" dirty="0">
                  <a:latin typeface="Times New Roman" panose="02020603050405020304" charset="0"/>
                  <a:cs typeface="Times New Roman" panose="02020603050405020304" charset="0"/>
                </a:rPr>
                <a:t>or</a:t>
              </a:r>
              <a:r>
                <a:rPr sz="1700" spc="5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700" spc="-10" dirty="0">
                  <a:latin typeface="Times New Roman" panose="02020603050405020304" charset="0"/>
                  <a:cs typeface="Times New Roman" panose="02020603050405020304" charset="0"/>
                </a:rPr>
                <a:t>network-</a:t>
              </a:r>
              <a:r>
                <a:rPr sz="1700" spc="-20" dirty="0">
                  <a:latin typeface="Times New Roman" panose="02020603050405020304" charset="0"/>
                  <a:cs typeface="Times New Roman" panose="02020603050405020304" charset="0"/>
                </a:rPr>
                <a:t>based</a:t>
              </a:r>
              <a:endParaRPr sz="17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12700">
                <a:lnSpc>
                  <a:spcPct val="100000"/>
                </a:lnSpc>
                <a:spcBef>
                  <a:spcPts val="900"/>
                </a:spcBef>
              </a:pPr>
              <a:r>
                <a:rPr sz="2200" dirty="0">
                  <a:latin typeface="Times New Roman" panose="02020603050405020304" charset="0"/>
                  <a:cs typeface="Times New Roman" panose="02020603050405020304" charset="0"/>
                </a:rPr>
                <a:t>Intrusion</a:t>
              </a:r>
              <a:r>
                <a:rPr sz="2200" spc="-4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2200" spc="-10" dirty="0">
                  <a:latin typeface="Times New Roman" panose="02020603050405020304" charset="0"/>
                  <a:cs typeface="Times New Roman" panose="02020603050405020304" charset="0"/>
                </a:rPr>
                <a:t>prevention</a:t>
              </a:r>
              <a:r>
                <a:rPr sz="2200" spc="-35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2200" spc="-20" dirty="0">
                  <a:latin typeface="Times New Roman" panose="02020603050405020304" charset="0"/>
                  <a:cs typeface="Times New Roman" panose="02020603050405020304" charset="0"/>
                </a:rPr>
                <a:t>system</a:t>
              </a:r>
              <a:r>
                <a:rPr sz="2200" spc="-55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2200" spc="-10" dirty="0">
                  <a:latin typeface="Times New Roman" panose="02020603050405020304" charset="0"/>
                  <a:cs typeface="Times New Roman" panose="02020603050405020304" charset="0"/>
                </a:rPr>
                <a:t>(IPS)</a:t>
              </a:r>
              <a:endParaRPr sz="22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359410" indent="-172085">
                <a:lnSpc>
                  <a:spcPct val="100000"/>
                </a:lnSpc>
                <a:spcBef>
                  <a:spcPts val="955"/>
                </a:spcBef>
                <a:buChar char="•"/>
                <a:tabLst>
                  <a:tab pos="359410" algn="l"/>
                </a:tabLst>
              </a:pPr>
              <a:r>
                <a:rPr sz="1700" dirty="0">
                  <a:latin typeface="Times New Roman" panose="02020603050405020304" charset="0"/>
                  <a:cs typeface="Times New Roman" panose="02020603050405020304" charset="0"/>
                </a:rPr>
                <a:t>It’s</a:t>
              </a:r>
              <a:r>
                <a:rPr sz="1700" spc="-3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700" dirty="0">
                  <a:latin typeface="Times New Roman" panose="02020603050405020304" charset="0"/>
                  <a:cs typeface="Times New Roman" panose="02020603050405020304" charset="0"/>
                </a:rPr>
                <a:t>an</a:t>
              </a:r>
              <a:r>
                <a:rPr sz="1700" spc="-15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700" dirty="0">
                  <a:latin typeface="Times New Roman" panose="02020603050405020304" charset="0"/>
                  <a:cs typeface="Times New Roman" panose="02020603050405020304" charset="0"/>
                </a:rPr>
                <a:t>IDS</a:t>
              </a:r>
              <a:r>
                <a:rPr sz="1700" spc="-2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700" dirty="0">
                  <a:latin typeface="Times New Roman" panose="02020603050405020304" charset="0"/>
                  <a:cs typeface="Times New Roman" panose="02020603050405020304" charset="0"/>
                </a:rPr>
                <a:t>but</a:t>
              </a:r>
              <a:r>
                <a:rPr sz="1700" spc="-4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700" dirty="0">
                  <a:latin typeface="Times New Roman" panose="02020603050405020304" charset="0"/>
                  <a:cs typeface="Times New Roman" panose="02020603050405020304" charset="0"/>
                </a:rPr>
                <a:t>it</a:t>
              </a:r>
              <a:r>
                <a:rPr sz="1700" spc="-25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700" spc="-10" dirty="0">
                  <a:latin typeface="Times New Roman" panose="02020603050405020304" charset="0"/>
                  <a:cs typeface="Times New Roman" panose="02020603050405020304" charset="0"/>
                </a:rPr>
                <a:t>takes</a:t>
              </a:r>
              <a:r>
                <a:rPr sz="1700" spc="-35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700" spc="-10" dirty="0">
                  <a:latin typeface="Times New Roman" panose="02020603050405020304" charset="0"/>
                  <a:cs typeface="Times New Roman" panose="02020603050405020304" charset="0"/>
                </a:rPr>
                <a:t>action</a:t>
              </a:r>
              <a:endParaRPr sz="17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12700">
                <a:lnSpc>
                  <a:spcPct val="100000"/>
                </a:lnSpc>
                <a:spcBef>
                  <a:spcPts val="1385"/>
                </a:spcBef>
              </a:pPr>
              <a:r>
                <a:rPr sz="2200" dirty="0">
                  <a:latin typeface="Times New Roman" panose="02020603050405020304" charset="0"/>
                  <a:cs typeface="Times New Roman" panose="02020603050405020304" charset="0"/>
                </a:rPr>
                <a:t>Detection</a:t>
              </a:r>
              <a:r>
                <a:rPr sz="2200" spc="-105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2200" spc="-10" dirty="0">
                  <a:latin typeface="Times New Roman" panose="02020603050405020304" charset="0"/>
                  <a:cs typeface="Times New Roman" panose="02020603050405020304" charset="0"/>
                </a:rPr>
                <a:t>theory</a:t>
              </a:r>
              <a:endParaRPr sz="22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359410" indent="-172085">
                <a:lnSpc>
                  <a:spcPct val="100000"/>
                </a:lnSpc>
                <a:spcBef>
                  <a:spcPts val="960"/>
                </a:spcBef>
                <a:buChar char="•"/>
                <a:tabLst>
                  <a:tab pos="359410" algn="l"/>
                </a:tabLst>
              </a:pPr>
              <a:r>
                <a:rPr sz="1700" dirty="0">
                  <a:latin typeface="Times New Roman" panose="02020603050405020304" charset="0"/>
                  <a:cs typeface="Times New Roman" panose="02020603050405020304" charset="0"/>
                </a:rPr>
                <a:t>Need</a:t>
              </a:r>
              <a:r>
                <a:rPr sz="1700" spc="-55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700" dirty="0">
                  <a:latin typeface="Times New Roman" panose="02020603050405020304" charset="0"/>
                  <a:cs typeface="Times New Roman" panose="02020603050405020304" charset="0"/>
                </a:rPr>
                <a:t>false</a:t>
              </a:r>
              <a:r>
                <a:rPr sz="1700" spc="-4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700" dirty="0">
                  <a:latin typeface="Times New Roman" panose="02020603050405020304" charset="0"/>
                  <a:cs typeface="Times New Roman" panose="02020603050405020304" charset="0"/>
                </a:rPr>
                <a:t>positive</a:t>
              </a:r>
              <a:r>
                <a:rPr sz="1700" spc="-65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700" spc="-10" dirty="0">
                  <a:latin typeface="Times New Roman" panose="02020603050405020304" charset="0"/>
                  <a:cs typeface="Times New Roman" panose="02020603050405020304" charset="0"/>
                </a:rPr>
                <a:t>rate</a:t>
              </a:r>
              <a:r>
                <a:rPr sz="1700" spc="-55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700" dirty="0">
                  <a:latin typeface="Times New Roman" panose="02020603050405020304" charset="0"/>
                  <a:cs typeface="Times New Roman" panose="02020603050405020304" charset="0"/>
                </a:rPr>
                <a:t>&lt;=</a:t>
              </a:r>
              <a:r>
                <a:rPr sz="1700" spc="-25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700" dirty="0">
                  <a:latin typeface="Times New Roman" panose="02020603050405020304" charset="0"/>
                  <a:cs typeface="Times New Roman" panose="02020603050405020304" charset="0"/>
                </a:rPr>
                <a:t>base</a:t>
              </a:r>
              <a:r>
                <a:rPr sz="1700" spc="-55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700" dirty="0">
                  <a:latin typeface="Times New Roman" panose="02020603050405020304" charset="0"/>
                  <a:cs typeface="Times New Roman" panose="02020603050405020304" charset="0"/>
                </a:rPr>
                <a:t>rate,</a:t>
              </a:r>
              <a:r>
                <a:rPr sz="1700" spc="-35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700" dirty="0">
                  <a:latin typeface="Times New Roman" panose="02020603050405020304" charset="0"/>
                  <a:cs typeface="Times New Roman" panose="02020603050405020304" charset="0"/>
                </a:rPr>
                <a:t>otherwise</a:t>
              </a:r>
              <a:r>
                <a:rPr sz="1700" spc="-65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700" dirty="0">
                  <a:latin typeface="Times New Roman" panose="02020603050405020304" charset="0"/>
                  <a:cs typeface="Times New Roman" panose="02020603050405020304" charset="0"/>
                </a:rPr>
                <a:t>most</a:t>
              </a:r>
              <a:r>
                <a:rPr sz="1700" spc="-35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700" dirty="0">
                  <a:latin typeface="Times New Roman" panose="02020603050405020304" charset="0"/>
                  <a:cs typeface="Times New Roman" panose="02020603050405020304" charset="0"/>
                </a:rPr>
                <a:t>alerts</a:t>
              </a:r>
              <a:r>
                <a:rPr sz="1700" spc="-55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700" dirty="0">
                  <a:latin typeface="Times New Roman" panose="02020603050405020304" charset="0"/>
                  <a:cs typeface="Times New Roman" panose="02020603050405020304" charset="0"/>
                </a:rPr>
                <a:t>are</a:t>
              </a:r>
              <a:r>
                <a:rPr sz="1700" spc="-4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700" spc="-10" dirty="0">
                  <a:latin typeface="Times New Roman" panose="02020603050405020304" charset="0"/>
                  <a:cs typeface="Times New Roman" panose="02020603050405020304" charset="0"/>
                </a:rPr>
                <a:t>wrong</a:t>
              </a:r>
              <a:endParaRPr sz="17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12700">
                <a:lnSpc>
                  <a:spcPct val="100000"/>
                </a:lnSpc>
                <a:spcBef>
                  <a:spcPts val="1385"/>
                </a:spcBef>
              </a:pPr>
              <a:r>
                <a:rPr sz="2200" spc="-10" dirty="0">
                  <a:latin typeface="Times New Roman" panose="02020603050405020304" charset="0"/>
                  <a:cs typeface="Times New Roman" panose="02020603050405020304" charset="0"/>
                </a:rPr>
                <a:t>Firewalls</a:t>
              </a:r>
              <a:endParaRPr sz="22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359410" indent="-172085">
                <a:lnSpc>
                  <a:spcPct val="100000"/>
                </a:lnSpc>
                <a:spcBef>
                  <a:spcPts val="960"/>
                </a:spcBef>
                <a:buChar char="•"/>
                <a:tabLst>
                  <a:tab pos="359410" algn="l"/>
                </a:tabLst>
              </a:pPr>
              <a:r>
                <a:rPr sz="1700" dirty="0">
                  <a:latin typeface="Times New Roman" panose="02020603050405020304" charset="0"/>
                  <a:cs typeface="Times New Roman" panose="02020603050405020304" charset="0"/>
                </a:rPr>
                <a:t>Block</a:t>
              </a:r>
              <a:r>
                <a:rPr sz="1700" spc="-15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700" spc="-10" dirty="0">
                  <a:latin typeface="Times New Roman" panose="02020603050405020304" charset="0"/>
                  <a:cs typeface="Times New Roman" panose="02020603050405020304" charset="0"/>
                </a:rPr>
                <a:t>traffic</a:t>
              </a:r>
              <a:r>
                <a:rPr sz="1700" spc="-25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700" dirty="0">
                  <a:latin typeface="Times New Roman" panose="02020603050405020304" charset="0"/>
                  <a:cs typeface="Times New Roman" panose="02020603050405020304" charset="0"/>
                </a:rPr>
                <a:t>based</a:t>
              </a:r>
              <a:r>
                <a:rPr sz="1700" spc="-2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700" dirty="0">
                  <a:latin typeface="Times New Roman" panose="02020603050405020304" charset="0"/>
                  <a:cs typeface="Times New Roman" panose="02020603050405020304" charset="0"/>
                </a:rPr>
                <a:t>on</a:t>
              </a:r>
              <a:r>
                <a:rPr sz="1700" spc="-5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700" spc="-20" dirty="0">
                  <a:latin typeface="Times New Roman" panose="02020603050405020304" charset="0"/>
                  <a:cs typeface="Times New Roman" panose="02020603050405020304" charset="0"/>
                </a:rPr>
                <a:t>rules</a:t>
              </a:r>
              <a:endParaRPr sz="17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0" y="0"/>
            <a:ext cx="9144000" cy="990600"/>
            <a:chOff x="0" y="0"/>
            <a:chExt cx="9144000" cy="990600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1492" y="0"/>
              <a:ext cx="3302508" cy="9906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302507" cy="990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39494"/>
            <a:chOff x="0" y="0"/>
            <a:chExt cx="9144000" cy="1039494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720339" y="83807"/>
              <a:ext cx="3697224" cy="9342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144000" cy="990600"/>
            </a:xfrm>
            <a:custGeom>
              <a:avLst/>
              <a:gdLst/>
              <a:ahLst/>
              <a:cxnLst/>
              <a:rect l="l" t="t" r="r" b="b"/>
              <a:pathLst>
                <a:path w="9144000" h="990600">
                  <a:moveTo>
                    <a:pt x="9144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9144000" y="990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7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2714" rIns="0" bIns="0" rtlCol="0">
            <a:spAutoFit/>
          </a:bodyPr>
          <a:lstStyle/>
          <a:p>
            <a:pPr marL="1903730">
              <a:lnSpc>
                <a:spcPct val="100000"/>
              </a:lnSpc>
              <a:spcBef>
                <a:spcPts val="100"/>
              </a:spcBef>
            </a:pPr>
            <a:r>
              <a:rPr dirty="0"/>
              <a:t>Classes</a:t>
            </a:r>
            <a:r>
              <a:rPr spc="-4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-10" dirty="0"/>
              <a:t>intruder</a:t>
            </a:r>
            <a:endParaRPr spc="-10" dirty="0"/>
          </a:p>
        </p:txBody>
      </p:sp>
      <p:sp>
        <p:nvSpPr>
          <p:cNvPr id="6" name="object 6"/>
          <p:cNvSpPr txBox="1"/>
          <p:nvPr/>
        </p:nvSpPr>
        <p:spPr>
          <a:xfrm>
            <a:off x="212852" y="967866"/>
            <a:ext cx="8678545" cy="572579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700"/>
              </a:spcBef>
              <a:buFont typeface="Carlito"/>
              <a:buChar char="•"/>
              <a:tabLst>
                <a:tab pos="299085" algn="l"/>
              </a:tabLst>
            </a:pPr>
            <a:r>
              <a:rPr sz="2800" b="1" dirty="0">
                <a:latin typeface="Times New Roman" panose="02020603050405020304" charset="0"/>
                <a:cs typeface="Times New Roman" panose="02020603050405020304" charset="0"/>
              </a:rPr>
              <a:t>Class</a:t>
            </a:r>
            <a:r>
              <a:rPr sz="2800" b="1" spc="-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b="1" dirty="0"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sz="2800" b="1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b="1" dirty="0">
                <a:latin typeface="Times New Roman" panose="02020603050405020304" charset="0"/>
                <a:cs typeface="Times New Roman" panose="02020603050405020304" charset="0"/>
              </a:rPr>
              <a:t>intruder:</a:t>
            </a:r>
            <a:r>
              <a:rPr sz="2800" b="1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What</a:t>
            </a:r>
            <a:r>
              <a:rPr sz="2800" spc="-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are</a:t>
            </a:r>
            <a:r>
              <a:rPr sz="2800" spc="-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they</a:t>
            </a:r>
            <a:r>
              <a:rPr sz="28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" dirty="0">
                <a:latin typeface="Times New Roman" panose="02020603050405020304" charset="0"/>
                <a:cs typeface="Times New Roman" panose="02020603050405020304" charset="0"/>
              </a:rPr>
              <a:t>after?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505"/>
              </a:spcBef>
              <a:buFont typeface="Wingdings" panose="05000000000000000000"/>
              <a:buChar char=""/>
              <a:tabLst>
                <a:tab pos="697865" algn="l"/>
              </a:tabLst>
            </a:pPr>
            <a:r>
              <a:rPr sz="2400" b="1" dirty="0">
                <a:latin typeface="Times New Roman" panose="02020603050405020304" charset="0"/>
                <a:cs typeface="Times New Roman" panose="02020603050405020304" charset="0"/>
              </a:rPr>
              <a:t>Criminal</a:t>
            </a:r>
            <a:r>
              <a:rPr sz="2400" b="1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want</a:t>
            </a:r>
            <a:r>
              <a:rPr sz="24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sz="24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b="1" dirty="0">
                <a:latin typeface="Times New Roman" panose="02020603050405020304" charset="0"/>
                <a:cs typeface="Times New Roman" panose="02020603050405020304" charset="0"/>
              </a:rPr>
              <a:t>monetize:</a:t>
            </a:r>
            <a:r>
              <a:rPr sz="2400" b="1" spc="-5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Turn</a:t>
            </a:r>
            <a:r>
              <a:rPr sz="2400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attacks</a:t>
            </a:r>
            <a:r>
              <a:rPr sz="2400" spc="-2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into</a:t>
            </a:r>
            <a:r>
              <a:rPr sz="2400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0" dirty="0">
                <a:latin typeface="Times New Roman" panose="02020603050405020304" charset="0"/>
                <a:cs typeface="Times New Roman" panose="02020603050405020304" charset="0"/>
              </a:rPr>
              <a:t>money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1154430" lvl="2" indent="-227330">
              <a:lnSpc>
                <a:spcPct val="100000"/>
              </a:lnSpc>
              <a:spcBef>
                <a:spcPts val="485"/>
              </a:spcBef>
              <a:buChar char="•"/>
              <a:tabLst>
                <a:tab pos="1154430" algn="l"/>
              </a:tabLst>
            </a:pP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Methods:</a:t>
            </a:r>
            <a:r>
              <a:rPr sz="24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Identity</a:t>
            </a:r>
            <a:r>
              <a:rPr sz="2400" spc="-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theft,</a:t>
            </a:r>
            <a:r>
              <a:rPr sz="24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corporate</a:t>
            </a:r>
            <a:r>
              <a:rPr sz="2400" spc="-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espionage,</a:t>
            </a:r>
            <a:r>
              <a:rPr sz="24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data</a:t>
            </a:r>
            <a:r>
              <a:rPr sz="2400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theft,</a:t>
            </a:r>
            <a:r>
              <a:rPr sz="2400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0" dirty="0">
                <a:latin typeface="Times New Roman" panose="02020603050405020304" charset="0"/>
                <a:cs typeface="Times New Roman" panose="02020603050405020304" charset="0"/>
              </a:rPr>
              <a:t>ransomware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1154430" lvl="2" indent="-227330">
              <a:lnSpc>
                <a:spcPct val="100000"/>
              </a:lnSpc>
              <a:spcBef>
                <a:spcPts val="480"/>
              </a:spcBef>
              <a:buChar char="•"/>
              <a:tabLst>
                <a:tab pos="1154430" algn="l"/>
              </a:tabLst>
            </a:pP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Collaborate</a:t>
            </a:r>
            <a:r>
              <a:rPr sz="24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on</a:t>
            </a:r>
            <a:r>
              <a:rPr sz="2400" spc="-5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dark</a:t>
            </a:r>
            <a:r>
              <a:rPr sz="24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web</a:t>
            </a:r>
            <a:r>
              <a:rPr sz="2400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forums,</a:t>
            </a:r>
            <a:r>
              <a:rPr sz="24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conduct</a:t>
            </a:r>
            <a:r>
              <a:rPr sz="2400" spc="-6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business</a:t>
            </a:r>
            <a:r>
              <a:rPr sz="2400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on</a:t>
            </a:r>
            <a:r>
              <a:rPr sz="2400" spc="-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illicit</a:t>
            </a:r>
            <a:r>
              <a:rPr sz="2400" spc="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sales</a:t>
            </a:r>
            <a:r>
              <a:rPr sz="2400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0" dirty="0">
                <a:latin typeface="Times New Roman" panose="02020603050405020304" charset="0"/>
                <a:cs typeface="Times New Roman" panose="02020603050405020304" charset="0"/>
              </a:rPr>
              <a:t>sites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480"/>
              </a:spcBef>
              <a:buFont typeface="Wingdings" panose="05000000000000000000"/>
              <a:buChar char=""/>
              <a:tabLst>
                <a:tab pos="697865" algn="l"/>
              </a:tabLst>
            </a:pPr>
            <a:r>
              <a:rPr sz="2400" b="1" dirty="0">
                <a:latin typeface="Times New Roman" panose="02020603050405020304" charset="0"/>
                <a:cs typeface="Times New Roman" panose="02020603050405020304" charset="0"/>
              </a:rPr>
              <a:t>Activists</a:t>
            </a:r>
            <a:r>
              <a:rPr sz="2400" b="1" spc="-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want</a:t>
            </a:r>
            <a:r>
              <a:rPr sz="24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sz="24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b="1" dirty="0">
                <a:latin typeface="Times New Roman" panose="02020603050405020304" charset="0"/>
                <a:cs typeface="Times New Roman" panose="02020603050405020304" charset="0"/>
              </a:rPr>
              <a:t>achieve</a:t>
            </a:r>
            <a:r>
              <a:rPr sz="2400" b="1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b="1" dirty="0">
                <a:latin typeface="Times New Roman" panose="02020603050405020304" charset="0"/>
                <a:cs typeface="Times New Roman" panose="02020603050405020304" charset="0"/>
              </a:rPr>
              <a:t>political</a:t>
            </a:r>
            <a:r>
              <a:rPr sz="2400" b="1" spc="-6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b="1" spc="-20" dirty="0">
                <a:latin typeface="Times New Roman" panose="02020603050405020304" charset="0"/>
                <a:cs typeface="Times New Roman" panose="02020603050405020304" charset="0"/>
              </a:rPr>
              <a:t>ends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1154430" lvl="2" indent="-227330">
              <a:lnSpc>
                <a:spcPct val="100000"/>
              </a:lnSpc>
              <a:spcBef>
                <a:spcPts val="480"/>
              </a:spcBef>
              <a:buChar char="•"/>
              <a:tabLst>
                <a:tab pos="1154430" algn="l"/>
              </a:tabLst>
            </a:pP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Methods:</a:t>
            </a:r>
            <a:r>
              <a:rPr sz="2400" spc="-5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Deface</a:t>
            </a:r>
            <a:r>
              <a:rPr sz="2400" spc="-5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websites,</a:t>
            </a:r>
            <a:r>
              <a:rPr sz="2400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conduct</a:t>
            </a:r>
            <a:r>
              <a:rPr sz="2400" spc="-6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DoS</a:t>
            </a:r>
            <a:r>
              <a:rPr sz="2400" spc="-5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attacks,</a:t>
            </a:r>
            <a:r>
              <a:rPr sz="24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steal</a:t>
            </a:r>
            <a:r>
              <a:rPr sz="24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2400" spc="-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leak</a:t>
            </a:r>
            <a:r>
              <a:rPr sz="24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20" dirty="0">
                <a:latin typeface="Times New Roman" panose="02020603050405020304" charset="0"/>
                <a:cs typeface="Times New Roman" panose="02020603050405020304" charset="0"/>
              </a:rPr>
              <a:t>data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480"/>
              </a:spcBef>
              <a:buFont typeface="Wingdings" panose="05000000000000000000"/>
              <a:buChar char=""/>
              <a:tabLst>
                <a:tab pos="697865" algn="l"/>
              </a:tabLst>
            </a:pPr>
            <a:r>
              <a:rPr sz="2400" b="1" spc="-10" dirty="0">
                <a:latin typeface="Times New Roman" panose="02020603050405020304" charset="0"/>
                <a:cs typeface="Times New Roman" panose="02020603050405020304" charset="0"/>
              </a:rPr>
              <a:t>State-</a:t>
            </a:r>
            <a:r>
              <a:rPr sz="2400" b="1" dirty="0">
                <a:latin typeface="Times New Roman" panose="02020603050405020304" charset="0"/>
                <a:cs typeface="Times New Roman" panose="02020603050405020304" charset="0"/>
              </a:rPr>
              <a:t>sponsored</a:t>
            </a:r>
            <a:r>
              <a:rPr sz="2400" b="1" spc="-5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b="1" dirty="0">
                <a:latin typeface="Times New Roman" panose="02020603050405020304" charset="0"/>
                <a:cs typeface="Times New Roman" panose="02020603050405020304" charset="0"/>
              </a:rPr>
              <a:t>actors</a:t>
            </a:r>
            <a:r>
              <a:rPr sz="2400" b="1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want</a:t>
            </a:r>
            <a:r>
              <a:rPr sz="2400" spc="-2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sz="24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 panose="02020603050405020304" charset="0"/>
                <a:cs typeface="Times New Roman" panose="02020603050405020304" charset="0"/>
              </a:rPr>
              <a:t>really</a:t>
            </a:r>
            <a:r>
              <a:rPr sz="2400" b="1" u="none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b="1" u="none" dirty="0">
                <a:latin typeface="Times New Roman" panose="02020603050405020304" charset="0"/>
                <a:cs typeface="Times New Roman" panose="02020603050405020304" charset="0"/>
              </a:rPr>
              <a:t>achieve</a:t>
            </a:r>
            <a:r>
              <a:rPr sz="2400" b="1" u="none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b="1" u="none" dirty="0">
                <a:latin typeface="Times New Roman" panose="02020603050405020304" charset="0"/>
                <a:cs typeface="Times New Roman" panose="02020603050405020304" charset="0"/>
              </a:rPr>
              <a:t>political</a:t>
            </a:r>
            <a:r>
              <a:rPr sz="2400" b="1" u="none" spc="-7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b="1" u="none" spc="-20" dirty="0">
                <a:latin typeface="Times New Roman" panose="02020603050405020304" charset="0"/>
                <a:cs typeface="Times New Roman" panose="02020603050405020304" charset="0"/>
              </a:rPr>
              <a:t>ends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1154430" marR="20320" lvl="2" indent="-227330">
              <a:lnSpc>
                <a:spcPts val="2160"/>
              </a:lnSpc>
              <a:spcBef>
                <a:spcPts val="755"/>
              </a:spcBef>
              <a:buChar char="•"/>
              <a:tabLst>
                <a:tab pos="1155700" algn="l"/>
              </a:tabLst>
            </a:pP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Sponsored</a:t>
            </a:r>
            <a:r>
              <a:rPr sz="2400" spc="-5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by</a:t>
            </a:r>
            <a:r>
              <a:rPr sz="2400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governments.</a:t>
            </a:r>
            <a:r>
              <a:rPr sz="24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Also</a:t>
            </a:r>
            <a:r>
              <a:rPr sz="2400" spc="-2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known</a:t>
            </a:r>
            <a:r>
              <a:rPr sz="2400" spc="-5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as</a:t>
            </a:r>
            <a:r>
              <a:rPr sz="2400" spc="1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b="1" dirty="0">
                <a:latin typeface="Times New Roman" panose="02020603050405020304" charset="0"/>
                <a:cs typeface="Times New Roman" panose="02020603050405020304" charset="0"/>
              </a:rPr>
              <a:t>Advanced</a:t>
            </a:r>
            <a:r>
              <a:rPr sz="2400" b="1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b="1" dirty="0">
                <a:latin typeface="Times New Roman" panose="02020603050405020304" charset="0"/>
                <a:cs typeface="Times New Roman" panose="02020603050405020304" charset="0"/>
              </a:rPr>
              <a:t>Persistent</a:t>
            </a:r>
            <a:r>
              <a:rPr sz="2400" b="1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b="1" spc="-10" dirty="0">
                <a:latin typeface="Times New Roman" panose="02020603050405020304" charset="0"/>
                <a:cs typeface="Times New Roman" panose="02020603050405020304" charset="0"/>
              </a:rPr>
              <a:t>Threats </a:t>
            </a:r>
            <a:r>
              <a:rPr sz="2400" b="1" dirty="0">
                <a:latin typeface="Times New Roman" panose="02020603050405020304" charset="0"/>
                <a:cs typeface="Times New Roman" panose="02020603050405020304" charset="0"/>
              </a:rPr>
              <a:t>(APTs)</a:t>
            </a:r>
            <a:r>
              <a:rPr sz="2400" b="1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–</a:t>
            </a:r>
            <a:r>
              <a:rPr sz="2400" spc="-1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covert,</a:t>
            </a:r>
            <a:r>
              <a:rPr sz="2400" spc="-1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professional, </a:t>
            </a:r>
            <a:r>
              <a:rPr sz="2400" spc="-10" dirty="0">
                <a:latin typeface="Times New Roman" panose="02020603050405020304" charset="0"/>
                <a:cs typeface="Times New Roman" panose="02020603050405020304" charset="0"/>
              </a:rPr>
              <a:t>long-</a:t>
            </a:r>
            <a:r>
              <a:rPr sz="2400" spc="-20" dirty="0">
                <a:latin typeface="Times New Roman" panose="02020603050405020304" charset="0"/>
                <a:cs typeface="Times New Roman" panose="02020603050405020304" charset="0"/>
              </a:rPr>
              <a:t>term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450"/>
              </a:spcBef>
              <a:buFont typeface="Wingdings" panose="05000000000000000000"/>
              <a:buChar char=""/>
              <a:tabLst>
                <a:tab pos="697865" algn="l"/>
              </a:tabLst>
            </a:pPr>
            <a:r>
              <a:rPr sz="2400" b="1" dirty="0">
                <a:latin typeface="Times New Roman" panose="02020603050405020304" charset="0"/>
                <a:cs typeface="Times New Roman" panose="02020603050405020304" charset="0"/>
              </a:rPr>
              <a:t>Explorers:</a:t>
            </a:r>
            <a:r>
              <a:rPr sz="2400" b="1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motivated by</a:t>
            </a:r>
            <a:r>
              <a:rPr sz="24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learning</a:t>
            </a:r>
            <a:r>
              <a:rPr sz="2400" spc="-1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or</a:t>
            </a:r>
            <a:r>
              <a:rPr sz="2400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0" dirty="0">
                <a:latin typeface="Times New Roman" panose="02020603050405020304" charset="0"/>
                <a:cs typeface="Times New Roman" panose="02020603050405020304" charset="0"/>
              </a:rPr>
              <a:t>prestige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480"/>
              </a:spcBef>
              <a:buFont typeface="Wingdings" panose="05000000000000000000"/>
              <a:buChar char=""/>
              <a:tabLst>
                <a:tab pos="697865" algn="l"/>
              </a:tabLst>
            </a:pPr>
            <a:r>
              <a:rPr sz="2400" b="1" dirty="0">
                <a:latin typeface="Times New Roman" panose="02020603050405020304" charset="0"/>
                <a:cs typeface="Times New Roman" panose="02020603050405020304" charset="0"/>
              </a:rPr>
              <a:t>Script</a:t>
            </a:r>
            <a:r>
              <a:rPr sz="2400" b="1" spc="-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b="1" dirty="0">
                <a:latin typeface="Times New Roman" panose="02020603050405020304" charset="0"/>
                <a:cs typeface="Times New Roman" panose="02020603050405020304" charset="0"/>
              </a:rPr>
              <a:t>kiddies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r>
              <a:rPr sz="24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using</a:t>
            </a:r>
            <a:r>
              <a:rPr sz="2400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published</a:t>
            </a:r>
            <a:r>
              <a:rPr sz="24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tools</a:t>
            </a:r>
            <a:r>
              <a:rPr sz="24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sz="2400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cause</a:t>
            </a:r>
            <a:r>
              <a:rPr sz="2400" spc="-2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0" dirty="0">
                <a:latin typeface="Times New Roman" panose="02020603050405020304" charset="0"/>
                <a:cs typeface="Times New Roman" panose="02020603050405020304" charset="0"/>
              </a:rPr>
              <a:t>mischief</a:t>
            </a:r>
            <a:endParaRPr sz="2400" spc="-1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208788"/>
            <a:ext cx="1243583" cy="57302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ts val="865"/>
              </a:lnSpc>
            </a:pPr>
            <a:fld id="{81D60167-4931-47E6-BA6A-407CBD079E47}" type="slidenum">
              <a:rPr spc="-50" dirty="0"/>
            </a:fld>
            <a:endParaRPr spc="-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60079" y="6549643"/>
            <a:ext cx="774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Carlito"/>
                <a:cs typeface="Carlito"/>
              </a:rPr>
              <a:t>5</a:t>
            </a:r>
            <a:endParaRPr sz="80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1039494"/>
            <a:chOff x="0" y="0"/>
            <a:chExt cx="9144000" cy="1039494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9144000" cy="103947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4375" y="83807"/>
              <a:ext cx="6169152" cy="9342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144000" cy="990600"/>
            </a:xfrm>
            <a:custGeom>
              <a:avLst/>
              <a:gdLst/>
              <a:ahLst/>
              <a:cxnLst/>
              <a:rect l="l" t="t" r="r" b="b"/>
              <a:pathLst>
                <a:path w="9144000" h="990600">
                  <a:moveTo>
                    <a:pt x="9144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9144000" y="990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7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03782" y="-31292"/>
            <a:ext cx="6936435" cy="724535"/>
          </a:xfrm>
          <a:prstGeom prst="rect">
            <a:avLst/>
          </a:prstGeom>
        </p:spPr>
        <p:txBody>
          <a:bodyPr vert="horz" wrap="square" lIns="0" tIns="232714" rIns="0" bIns="0" rtlCol="0">
            <a:spAutoFit/>
          </a:bodyPr>
          <a:lstStyle/>
          <a:p>
            <a:pPr marL="667385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Two</a:t>
            </a:r>
            <a:r>
              <a:rPr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ways</a:t>
            </a:r>
            <a:r>
              <a:rPr spc="-5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categorize</a:t>
            </a:r>
            <a:r>
              <a:rPr spc="-7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intruders</a:t>
            </a:r>
            <a:endParaRPr spc="-1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4054" y="967866"/>
            <a:ext cx="5461000" cy="22466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700"/>
              </a:spcBef>
              <a:buFont typeface="Carlito"/>
              <a:buChar char="•"/>
              <a:tabLst>
                <a:tab pos="299085" algn="l"/>
              </a:tabLst>
            </a:pPr>
            <a:r>
              <a:rPr sz="2400" b="1" dirty="0">
                <a:latin typeface="Times New Roman" panose="02020603050405020304" charset="0"/>
                <a:cs typeface="Times New Roman" panose="02020603050405020304" charset="0"/>
              </a:rPr>
              <a:t>Intruder</a:t>
            </a:r>
            <a:r>
              <a:rPr sz="2400" b="1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b="1" dirty="0">
                <a:latin typeface="Times New Roman" panose="02020603050405020304" charset="0"/>
                <a:cs typeface="Times New Roman" panose="02020603050405020304" charset="0"/>
              </a:rPr>
              <a:t>skill</a:t>
            </a:r>
            <a:r>
              <a:rPr sz="2400" b="1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b="1" dirty="0">
                <a:latin typeface="Times New Roman" panose="02020603050405020304" charset="0"/>
                <a:cs typeface="Times New Roman" panose="02020603050405020304" charset="0"/>
              </a:rPr>
              <a:t>level:</a:t>
            </a:r>
            <a:r>
              <a:rPr sz="2400" b="1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How</a:t>
            </a:r>
            <a:r>
              <a:rPr sz="2400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smart</a:t>
            </a:r>
            <a:r>
              <a:rPr sz="2400" spc="-5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are</a:t>
            </a:r>
            <a:r>
              <a:rPr sz="2400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0" dirty="0">
                <a:latin typeface="Times New Roman" panose="02020603050405020304" charset="0"/>
                <a:cs typeface="Times New Roman" panose="02020603050405020304" charset="0"/>
              </a:rPr>
              <a:t>they?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697230" lvl="1" indent="-227965">
              <a:lnSpc>
                <a:spcPct val="100000"/>
              </a:lnSpc>
              <a:spcBef>
                <a:spcPts val="505"/>
              </a:spcBef>
              <a:buFont typeface="Wingdings" panose="05000000000000000000"/>
              <a:buChar char=""/>
              <a:tabLst>
                <a:tab pos="697230" algn="l"/>
              </a:tabLst>
            </a:pPr>
            <a:r>
              <a:rPr sz="2000" spc="-10" dirty="0">
                <a:latin typeface="Times New Roman" panose="02020603050405020304" charset="0"/>
                <a:cs typeface="Times New Roman" panose="02020603050405020304" charset="0"/>
              </a:rPr>
              <a:t>Apprentice</a:t>
            </a:r>
            <a:endParaRPr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1153795" lvl="2" indent="-227330">
              <a:lnSpc>
                <a:spcPct val="100000"/>
              </a:lnSpc>
              <a:spcBef>
                <a:spcPts val="485"/>
              </a:spcBef>
              <a:buChar char="•"/>
              <a:tabLst>
                <a:tab pos="1153795" algn="l"/>
              </a:tabLst>
            </a:pP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Minimal</a:t>
            </a:r>
            <a:r>
              <a:rPr sz="2000" spc="-5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technical</a:t>
            </a:r>
            <a:r>
              <a:rPr sz="2000" spc="-6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skills,</a:t>
            </a:r>
            <a:r>
              <a:rPr sz="2000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use</a:t>
            </a:r>
            <a:r>
              <a:rPr sz="2000" spc="-5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existing</a:t>
            </a:r>
            <a:r>
              <a:rPr sz="2000" spc="-5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0" dirty="0">
                <a:latin typeface="Times New Roman" panose="02020603050405020304" charset="0"/>
                <a:cs typeface="Times New Roman" panose="02020603050405020304" charset="0"/>
              </a:rPr>
              <a:t>tools</a:t>
            </a:r>
            <a:endParaRPr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1153795" lvl="2" indent="-227330">
              <a:lnSpc>
                <a:spcPct val="100000"/>
              </a:lnSpc>
              <a:spcBef>
                <a:spcPts val="480"/>
              </a:spcBef>
              <a:buChar char="•"/>
              <a:tabLst>
                <a:tab pos="1153795" algn="l"/>
              </a:tabLst>
            </a:pP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Largest</a:t>
            </a:r>
            <a:r>
              <a:rPr sz="2000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group,</a:t>
            </a:r>
            <a:r>
              <a:rPr sz="2000" spc="-5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includes</a:t>
            </a:r>
            <a:r>
              <a:rPr sz="20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most</a:t>
            </a:r>
            <a:r>
              <a:rPr sz="20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0" dirty="0">
                <a:latin typeface="Times New Roman" panose="02020603050405020304" charset="0"/>
                <a:cs typeface="Times New Roman" panose="02020603050405020304" charset="0"/>
              </a:rPr>
              <a:t>criminals</a:t>
            </a:r>
            <a:endParaRPr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1153795" lvl="2" indent="-227330">
              <a:lnSpc>
                <a:spcPct val="100000"/>
              </a:lnSpc>
              <a:spcBef>
                <a:spcPts val="480"/>
              </a:spcBef>
              <a:buChar char="•"/>
              <a:tabLst>
                <a:tab pos="1153795" algn="l"/>
              </a:tabLst>
            </a:pP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Easiest</a:t>
            </a:r>
            <a:r>
              <a:rPr sz="20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sz="2000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defend</a:t>
            </a:r>
            <a:r>
              <a:rPr sz="2000" spc="-5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0" dirty="0">
                <a:latin typeface="Times New Roman" panose="02020603050405020304" charset="0"/>
                <a:cs typeface="Times New Roman" panose="02020603050405020304" charset="0"/>
              </a:rPr>
              <a:t>against</a:t>
            </a:r>
            <a:endParaRPr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1228" y="3242919"/>
            <a:ext cx="6248400" cy="13970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580"/>
              </a:spcBef>
              <a:buFont typeface="Wingdings" panose="05000000000000000000"/>
              <a:buChar char=""/>
              <a:tabLst>
                <a:tab pos="240665" algn="l"/>
              </a:tabLst>
            </a:pPr>
            <a:r>
              <a:rPr sz="2000" spc="-10" dirty="0">
                <a:latin typeface="Times New Roman" panose="02020603050405020304" charset="0"/>
                <a:cs typeface="Times New Roman" panose="02020603050405020304" charset="0"/>
              </a:rPr>
              <a:t>Journeyman</a:t>
            </a:r>
            <a:endParaRPr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697230" lvl="1" indent="-227330">
              <a:lnSpc>
                <a:spcPts val="2280"/>
              </a:lnSpc>
              <a:spcBef>
                <a:spcPts val="480"/>
              </a:spcBef>
              <a:buChar char="•"/>
              <a:tabLst>
                <a:tab pos="697230" algn="l"/>
              </a:tabLst>
            </a:pP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Can</a:t>
            </a:r>
            <a:r>
              <a:rPr sz="2000" spc="-1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modify</a:t>
            </a:r>
            <a:r>
              <a:rPr sz="2000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existing</a:t>
            </a:r>
            <a:r>
              <a:rPr sz="2000" spc="-1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tools</a:t>
            </a:r>
            <a:r>
              <a:rPr sz="2000" spc="-1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2000" spc="-2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exploit</a:t>
            </a:r>
            <a:r>
              <a:rPr sz="2000" spc="-1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newly</a:t>
            </a:r>
            <a:r>
              <a:rPr sz="2000" spc="-1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0" dirty="0">
                <a:latin typeface="Times New Roman" panose="02020603050405020304" charset="0"/>
                <a:cs typeface="Times New Roman" panose="02020603050405020304" charset="0"/>
              </a:rPr>
              <a:t>published</a:t>
            </a:r>
            <a:endParaRPr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698500">
              <a:lnSpc>
                <a:spcPts val="2280"/>
              </a:lnSpc>
            </a:pPr>
            <a:r>
              <a:rPr sz="2000" spc="-10" dirty="0">
                <a:latin typeface="Times New Roman" panose="02020603050405020304" charset="0"/>
                <a:cs typeface="Times New Roman" panose="02020603050405020304" charset="0"/>
              </a:rPr>
              <a:t>vulnerabilities</a:t>
            </a:r>
            <a:endParaRPr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697230" lvl="1" indent="-227330">
              <a:lnSpc>
                <a:spcPct val="100000"/>
              </a:lnSpc>
              <a:spcBef>
                <a:spcPts val="480"/>
              </a:spcBef>
              <a:buChar char="•"/>
              <a:tabLst>
                <a:tab pos="697230" algn="l"/>
              </a:tabLst>
            </a:pP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Can</a:t>
            </a:r>
            <a:r>
              <a:rPr sz="2000" spc="-2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discover</a:t>
            </a:r>
            <a:r>
              <a:rPr sz="2000" spc="-1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some</a:t>
            </a:r>
            <a:r>
              <a:rPr sz="2000" spc="-2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0" dirty="0">
                <a:latin typeface="Times New Roman" panose="02020603050405020304" charset="0"/>
                <a:cs typeface="Times New Roman" panose="02020603050405020304" charset="0"/>
              </a:rPr>
              <a:t>vulnerabilities</a:t>
            </a:r>
            <a:endParaRPr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51228" y="4979912"/>
            <a:ext cx="7152640" cy="185928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585"/>
              </a:spcBef>
              <a:buFont typeface="Wingdings" panose="05000000000000000000"/>
              <a:buChar char=""/>
              <a:tabLst>
                <a:tab pos="240665" algn="l"/>
              </a:tabLst>
            </a:pPr>
            <a:r>
              <a:rPr sz="2000" spc="-10" dirty="0">
                <a:latin typeface="Times New Roman" panose="02020603050405020304" charset="0"/>
                <a:cs typeface="Times New Roman" panose="02020603050405020304" charset="0"/>
              </a:rPr>
              <a:t>Master</a:t>
            </a:r>
            <a:endParaRPr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697230" lvl="1" indent="-227330">
              <a:lnSpc>
                <a:spcPct val="100000"/>
              </a:lnSpc>
              <a:spcBef>
                <a:spcPts val="480"/>
              </a:spcBef>
              <a:buChar char="•"/>
              <a:tabLst>
                <a:tab pos="697230" algn="l"/>
              </a:tabLst>
            </a:pP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Highly</a:t>
            </a:r>
            <a:r>
              <a:rPr sz="2000" spc="-6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skilled,</a:t>
            </a:r>
            <a:r>
              <a:rPr sz="2000" spc="-1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can</a:t>
            </a:r>
            <a:r>
              <a:rPr sz="2000" spc="-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discover</a:t>
            </a:r>
            <a:r>
              <a:rPr sz="20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new</a:t>
            </a:r>
            <a:r>
              <a:rPr sz="2000" spc="-5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vulnerabilities</a:t>
            </a:r>
            <a:r>
              <a:rPr sz="2000" spc="-10" dirty="0">
                <a:latin typeface="Times New Roman" panose="02020603050405020304" charset="0"/>
                <a:cs typeface="Times New Roman" panose="02020603050405020304" charset="0"/>
              </a:rPr>
              <a:t> broadly</a:t>
            </a:r>
            <a:endParaRPr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697230" lvl="1" indent="-227330">
              <a:lnSpc>
                <a:spcPct val="100000"/>
              </a:lnSpc>
              <a:spcBef>
                <a:spcPts val="480"/>
              </a:spcBef>
              <a:buChar char="•"/>
              <a:tabLst>
                <a:tab pos="697230" algn="l"/>
              </a:tabLst>
            </a:pP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Writes</a:t>
            </a:r>
            <a:r>
              <a:rPr sz="2000" spc="-5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their</a:t>
            </a:r>
            <a:r>
              <a:rPr sz="20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own</a:t>
            </a:r>
            <a:r>
              <a:rPr sz="2000" spc="-6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0" dirty="0">
                <a:latin typeface="Times New Roman" panose="02020603050405020304" charset="0"/>
                <a:cs typeface="Times New Roman" panose="02020603050405020304" charset="0"/>
              </a:rPr>
              <a:t>tools</a:t>
            </a:r>
            <a:endParaRPr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697230" lvl="1" indent="-227330">
              <a:lnSpc>
                <a:spcPct val="100000"/>
              </a:lnSpc>
              <a:spcBef>
                <a:spcPts val="480"/>
              </a:spcBef>
              <a:buChar char="•"/>
              <a:tabLst>
                <a:tab pos="697230" algn="l"/>
              </a:tabLst>
            </a:pP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Common</a:t>
            </a:r>
            <a:r>
              <a:rPr sz="2000" spc="-5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in</a:t>
            </a:r>
            <a:r>
              <a:rPr sz="2000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APT</a:t>
            </a:r>
            <a:r>
              <a:rPr sz="2000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crews</a:t>
            </a:r>
            <a:r>
              <a:rPr sz="2000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20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at</a:t>
            </a:r>
            <a:r>
              <a:rPr sz="2000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sz="2000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top</a:t>
            </a:r>
            <a:r>
              <a:rPr sz="20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sz="20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criminal</a:t>
            </a:r>
            <a:r>
              <a:rPr sz="2000" spc="-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0" dirty="0">
                <a:latin typeface="Times New Roman" panose="02020603050405020304" charset="0"/>
                <a:cs typeface="Times New Roman" panose="02020603050405020304" charset="0"/>
              </a:rPr>
              <a:t>organizations</a:t>
            </a:r>
            <a:endParaRPr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697230" lvl="1" indent="-227330">
              <a:lnSpc>
                <a:spcPct val="100000"/>
              </a:lnSpc>
              <a:spcBef>
                <a:spcPts val="480"/>
              </a:spcBef>
              <a:buChar char="•"/>
              <a:tabLst>
                <a:tab pos="697230" algn="l"/>
              </a:tabLst>
            </a:pP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Hardest</a:t>
            </a:r>
            <a:r>
              <a:rPr sz="20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sz="2000"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defend</a:t>
            </a:r>
            <a:r>
              <a:rPr sz="2000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0" dirty="0">
                <a:latin typeface="Times New Roman" panose="02020603050405020304" charset="0"/>
                <a:cs typeface="Times New Roman" panose="02020603050405020304" charset="0"/>
              </a:rPr>
              <a:t>against</a:t>
            </a:r>
            <a:endParaRPr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31330" y="1565147"/>
            <a:ext cx="1066800" cy="1300480"/>
            <a:chOff x="231330" y="1565147"/>
            <a:chExt cx="1066800" cy="130048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220" y="1565147"/>
              <a:ext cx="1054608" cy="12999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330" y="2414777"/>
              <a:ext cx="1066609" cy="196977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4068" y="3438144"/>
            <a:ext cx="362712" cy="44131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7911" y="3361944"/>
            <a:ext cx="1287780" cy="949960"/>
          </a:xfrm>
          <a:prstGeom prst="rect">
            <a:avLst/>
          </a:prstGeom>
          <a:ln w="9143">
            <a:solidFill>
              <a:srgbClr val="BEBEB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 marL="12573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All-</a:t>
            </a:r>
            <a:r>
              <a:rPr sz="1400" spc="55" dirty="0">
                <a:latin typeface="Arial" panose="020B0604020202020204"/>
                <a:cs typeface="Arial" panose="020B0604020202020204"/>
              </a:rPr>
              <a:t>of-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you.jpg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911" y="5128259"/>
            <a:ext cx="1321308" cy="102717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01000" y="152400"/>
            <a:ext cx="986027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60079" y="6549643"/>
            <a:ext cx="774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Carlito"/>
                <a:cs typeface="Carlito"/>
              </a:rPr>
              <a:t>6</a:t>
            </a:r>
            <a:endParaRPr sz="80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1237615"/>
            <a:chOff x="0" y="0"/>
            <a:chExt cx="9144000" cy="123761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9144000" cy="103947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055" y="0"/>
              <a:ext cx="7566659" cy="12374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144000" cy="990600"/>
            </a:xfrm>
            <a:custGeom>
              <a:avLst/>
              <a:gdLst/>
              <a:ahLst/>
              <a:cxnLst/>
              <a:rect l="l" t="t" r="r" b="b"/>
              <a:pathLst>
                <a:path w="9144000" h="990600">
                  <a:moveTo>
                    <a:pt x="9144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9144000" y="990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7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7945" y="-31115"/>
            <a:ext cx="9026525" cy="95504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80160" marR="5080" indent="-1268095" algn="ctr">
              <a:lnSpc>
                <a:spcPts val="3460"/>
              </a:lnSpc>
              <a:spcBef>
                <a:spcPts val="535"/>
              </a:spcBef>
            </a:pP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Intruders</a:t>
            </a:r>
            <a:r>
              <a:rPr spc="-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will</a:t>
            </a:r>
            <a:r>
              <a:rPr spc="-1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want</a:t>
            </a:r>
            <a:r>
              <a:rPr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you</a:t>
            </a:r>
            <a:r>
              <a:rPr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misapprehend 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their</a:t>
            </a:r>
            <a:r>
              <a:rPr spc="-1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skill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motivation!</a:t>
            </a:r>
            <a:endParaRPr spc="-1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1127" y="1524203"/>
            <a:ext cx="8708390" cy="34093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99085" marR="5080" indent="-287020">
              <a:lnSpc>
                <a:spcPts val="3030"/>
              </a:lnSpc>
              <a:spcBef>
                <a:spcPts val="475"/>
              </a:spcBef>
              <a:buChar char="•"/>
              <a:tabLst>
                <a:tab pos="299085" algn="l"/>
              </a:tabLst>
            </a:pP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Criminals</a:t>
            </a:r>
            <a:r>
              <a:rPr sz="2800" spc="-1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may</a:t>
            </a:r>
            <a:r>
              <a:rPr sz="2800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want</a:t>
            </a:r>
            <a:r>
              <a:rPr sz="2800" spc="-2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sz="28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seem</a:t>
            </a:r>
            <a:r>
              <a:rPr sz="28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like</a:t>
            </a:r>
            <a:r>
              <a:rPr sz="2800" spc="-1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political</a:t>
            </a:r>
            <a:r>
              <a:rPr sz="2800" spc="-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activists</a:t>
            </a:r>
            <a:r>
              <a:rPr sz="2800" spc="-2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sz="28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" dirty="0">
                <a:latin typeface="Times New Roman" panose="02020603050405020304" charset="0"/>
                <a:cs typeface="Times New Roman" panose="02020603050405020304" charset="0"/>
              </a:rPr>
              <a:t>cover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their</a:t>
            </a:r>
            <a:r>
              <a:rPr sz="28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true</a:t>
            </a:r>
            <a:r>
              <a:rPr sz="28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" dirty="0">
                <a:latin typeface="Times New Roman" panose="02020603050405020304" charset="0"/>
                <a:cs typeface="Times New Roman" panose="02020603050405020304" charset="0"/>
              </a:rPr>
              <a:t>activities.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299720" indent="-287020">
              <a:lnSpc>
                <a:spcPct val="100000"/>
              </a:lnSpc>
              <a:spcBef>
                <a:spcPts val="620"/>
              </a:spcBef>
              <a:buChar char="•"/>
              <a:tabLst>
                <a:tab pos="299720" algn="l"/>
              </a:tabLst>
            </a:pP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Apprentices</a:t>
            </a:r>
            <a:r>
              <a:rPr sz="2800" spc="-1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want</a:t>
            </a:r>
            <a:r>
              <a:rPr sz="2800" spc="-6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sz="2800" spc="-6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appear</a:t>
            </a:r>
            <a:r>
              <a:rPr sz="2800" spc="-5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like</a:t>
            </a:r>
            <a:r>
              <a:rPr sz="2800" spc="-5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" dirty="0">
                <a:latin typeface="Times New Roman" panose="02020603050405020304" charset="0"/>
                <a:cs typeface="Times New Roman" panose="02020603050405020304" charset="0"/>
              </a:rPr>
              <a:t>Masters.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299085" indent="-286385">
              <a:lnSpc>
                <a:spcPct val="100000"/>
              </a:lnSpc>
              <a:spcBef>
                <a:spcPts val="670"/>
              </a:spcBef>
              <a:buChar char="•"/>
              <a:tabLst>
                <a:tab pos="299085" algn="l"/>
              </a:tabLst>
            </a:pP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Masters</a:t>
            </a:r>
            <a:r>
              <a:rPr sz="2800" spc="-3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want</a:t>
            </a:r>
            <a:r>
              <a:rPr sz="2800" spc="-5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sz="2800" spc="-5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appear</a:t>
            </a:r>
            <a:r>
              <a:rPr sz="2800" spc="-3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like</a:t>
            </a:r>
            <a:r>
              <a:rPr sz="2800" spc="-4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" dirty="0">
                <a:latin typeface="Times New Roman" panose="02020603050405020304" charset="0"/>
                <a:cs typeface="Times New Roman" panose="02020603050405020304" charset="0"/>
              </a:rPr>
              <a:t>Apprentices.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299720" indent="-287020">
              <a:lnSpc>
                <a:spcPct val="100000"/>
              </a:lnSpc>
              <a:spcBef>
                <a:spcPts val="675"/>
              </a:spcBef>
              <a:buChar char="•"/>
              <a:tabLst>
                <a:tab pos="299720" algn="l"/>
              </a:tabLst>
            </a:pPr>
            <a:r>
              <a:rPr sz="2800" spc="-20" dirty="0">
                <a:latin typeface="Times New Roman" panose="02020603050405020304" charset="0"/>
                <a:cs typeface="Times New Roman" panose="02020603050405020304" charset="0"/>
              </a:rPr>
              <a:t>Etc.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  <a:spcBef>
                <a:spcPts val="1290"/>
              </a:spcBef>
              <a:buFont typeface="Carlito"/>
              <a:buChar char="•"/>
            </a:pP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299720" indent="-287020">
              <a:lnSpc>
                <a:spcPct val="100000"/>
              </a:lnSpc>
              <a:buChar char="•"/>
              <a:tabLst>
                <a:tab pos="299720" algn="l"/>
              </a:tabLst>
            </a:pPr>
            <a:endParaRPr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01367" y="815339"/>
            <a:ext cx="5539740" cy="626745"/>
            <a:chOff x="1801367" y="815339"/>
            <a:chExt cx="5539740" cy="62674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801367" y="815339"/>
              <a:ext cx="5539739" cy="6263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2675" y="867536"/>
              <a:ext cx="5441823" cy="52730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07340" y="1540281"/>
            <a:ext cx="8173084" cy="309880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469900" algn="l"/>
              </a:tabLst>
            </a:pPr>
            <a:r>
              <a:rPr sz="2800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Target</a:t>
            </a:r>
            <a:r>
              <a:rPr sz="2800" spc="-1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acquisition</a:t>
            </a:r>
            <a:r>
              <a:rPr sz="2800" spc="-1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2800" spc="-1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information</a:t>
            </a:r>
            <a:r>
              <a:rPr sz="2800" spc="-1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gathering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L="469900" indent="-45720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469900" algn="l"/>
              </a:tabLst>
            </a:pPr>
            <a:r>
              <a:rPr sz="2800" spc="-1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Initial</a:t>
            </a:r>
            <a:r>
              <a:rPr sz="2800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access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469265" algn="l"/>
              </a:tabLst>
            </a:pPr>
            <a:r>
              <a:rPr sz="280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Privilege</a:t>
            </a:r>
            <a:r>
              <a:rPr sz="2800" spc="-1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escalation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L="469900" indent="-45720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469900" algn="l"/>
              </a:tabLst>
            </a:pPr>
            <a:r>
              <a:rPr sz="28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Information</a:t>
            </a:r>
            <a:r>
              <a:rPr sz="2800" spc="-1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gathering</a:t>
            </a:r>
            <a:r>
              <a:rPr sz="2800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2800" spc="-1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system</a:t>
            </a:r>
            <a:r>
              <a:rPr sz="2800" spc="-1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exploit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469265" algn="l"/>
              </a:tabLst>
            </a:pPr>
            <a:r>
              <a:rPr sz="28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Maintaining</a:t>
            </a:r>
            <a:r>
              <a:rPr sz="28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access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L="469900" indent="-45720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469900" algn="l"/>
              </a:tabLst>
            </a:pPr>
            <a:r>
              <a:rPr sz="28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Covering</a:t>
            </a:r>
            <a:r>
              <a:rPr sz="280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tracks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54471" y="1962404"/>
            <a:ext cx="3255645" cy="998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508635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Examples</a:t>
            </a:r>
            <a:r>
              <a:rPr sz="32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of </a:t>
            </a:r>
            <a:r>
              <a:rPr sz="3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Intruder</a:t>
            </a:r>
            <a:r>
              <a:rPr sz="3200" spc="-6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Behavior</a:t>
            </a:r>
            <a:endParaRPr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60079" y="6549643"/>
            <a:ext cx="774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Carlito"/>
                <a:cs typeface="Carlito"/>
              </a:rPr>
              <a:t>9</a:t>
            </a:r>
            <a:endParaRPr sz="80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1039494"/>
            <a:chOff x="0" y="0"/>
            <a:chExt cx="9144000" cy="1039494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9144000" cy="103947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4552" y="83807"/>
              <a:ext cx="1827276" cy="9342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144000" cy="990600"/>
            </a:xfrm>
            <a:custGeom>
              <a:avLst/>
              <a:gdLst/>
              <a:ahLst/>
              <a:cxnLst/>
              <a:rect l="l" t="t" r="r" b="b"/>
              <a:pathLst>
                <a:path w="9144000" h="990600">
                  <a:moveTo>
                    <a:pt x="9144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9144000" y="990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7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2714" rIns="0" bIns="0" rtlCol="0">
            <a:spAutoFit/>
          </a:bodyPr>
          <a:lstStyle/>
          <a:p>
            <a:pPr marL="283845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  <a:endParaRPr spc="-10" dirty="0"/>
          </a:p>
        </p:txBody>
      </p:sp>
      <p:sp>
        <p:nvSpPr>
          <p:cNvPr id="8" name="object 8"/>
          <p:cNvSpPr/>
          <p:nvPr/>
        </p:nvSpPr>
        <p:spPr>
          <a:xfrm>
            <a:off x="822197" y="1506474"/>
            <a:ext cx="7577455" cy="744220"/>
          </a:xfrm>
          <a:custGeom>
            <a:avLst/>
            <a:gdLst/>
            <a:ahLst/>
            <a:cxnLst/>
            <a:rect l="l" t="t" r="r" b="b"/>
            <a:pathLst>
              <a:path w="7577455" h="744219">
                <a:moveTo>
                  <a:pt x="0" y="123951"/>
                </a:moveTo>
                <a:lnTo>
                  <a:pt x="9741" y="75705"/>
                </a:lnTo>
                <a:lnTo>
                  <a:pt x="36306" y="36306"/>
                </a:lnTo>
                <a:lnTo>
                  <a:pt x="75705" y="9741"/>
                </a:lnTo>
                <a:lnTo>
                  <a:pt x="123952" y="0"/>
                </a:lnTo>
                <a:lnTo>
                  <a:pt x="7453376" y="0"/>
                </a:lnTo>
                <a:lnTo>
                  <a:pt x="7501622" y="9741"/>
                </a:lnTo>
                <a:lnTo>
                  <a:pt x="7541021" y="36306"/>
                </a:lnTo>
                <a:lnTo>
                  <a:pt x="7567586" y="75705"/>
                </a:lnTo>
                <a:lnTo>
                  <a:pt x="7577328" y="123951"/>
                </a:lnTo>
                <a:lnTo>
                  <a:pt x="7577328" y="619760"/>
                </a:lnTo>
                <a:lnTo>
                  <a:pt x="7567586" y="668006"/>
                </a:lnTo>
                <a:lnTo>
                  <a:pt x="7541021" y="707405"/>
                </a:lnTo>
                <a:lnTo>
                  <a:pt x="7501622" y="733970"/>
                </a:lnTo>
                <a:lnTo>
                  <a:pt x="7453376" y="743712"/>
                </a:lnTo>
                <a:lnTo>
                  <a:pt x="123952" y="743712"/>
                </a:lnTo>
                <a:lnTo>
                  <a:pt x="75705" y="733970"/>
                </a:lnTo>
                <a:lnTo>
                  <a:pt x="36306" y="707405"/>
                </a:lnTo>
                <a:lnTo>
                  <a:pt x="9741" y="668006"/>
                </a:lnTo>
                <a:lnTo>
                  <a:pt x="0" y="619760"/>
                </a:lnTo>
                <a:lnTo>
                  <a:pt x="0" y="123951"/>
                </a:lnTo>
                <a:close/>
              </a:path>
            </a:pathLst>
          </a:custGeom>
          <a:ln w="25907">
            <a:solidFill>
              <a:srgbClr val="0000E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809244" y="2327148"/>
            <a:ext cx="7603490" cy="768350"/>
            <a:chOff x="809244" y="2327148"/>
            <a:chExt cx="7603490" cy="768350"/>
          </a:xfrm>
        </p:grpSpPr>
        <p:sp>
          <p:nvSpPr>
            <p:cNvPr id="10" name="object 10"/>
            <p:cNvSpPr/>
            <p:nvPr/>
          </p:nvSpPr>
          <p:spPr>
            <a:xfrm>
              <a:off x="822198" y="2340102"/>
              <a:ext cx="7577455" cy="742315"/>
            </a:xfrm>
            <a:custGeom>
              <a:avLst/>
              <a:gdLst/>
              <a:ahLst/>
              <a:cxnLst/>
              <a:rect l="l" t="t" r="r" b="b"/>
              <a:pathLst>
                <a:path w="7577455" h="742314">
                  <a:moveTo>
                    <a:pt x="7453630" y="0"/>
                  </a:moveTo>
                  <a:lnTo>
                    <a:pt x="123698" y="0"/>
                  </a:lnTo>
                  <a:lnTo>
                    <a:pt x="75550" y="9719"/>
                  </a:lnTo>
                  <a:lnTo>
                    <a:pt x="36231" y="36226"/>
                  </a:lnTo>
                  <a:lnTo>
                    <a:pt x="9721" y="75545"/>
                  </a:lnTo>
                  <a:lnTo>
                    <a:pt x="0" y="123698"/>
                  </a:lnTo>
                  <a:lnTo>
                    <a:pt x="0" y="618489"/>
                  </a:lnTo>
                  <a:lnTo>
                    <a:pt x="9721" y="666642"/>
                  </a:lnTo>
                  <a:lnTo>
                    <a:pt x="36231" y="705961"/>
                  </a:lnTo>
                  <a:lnTo>
                    <a:pt x="75550" y="732468"/>
                  </a:lnTo>
                  <a:lnTo>
                    <a:pt x="123698" y="742188"/>
                  </a:lnTo>
                  <a:lnTo>
                    <a:pt x="7453630" y="742188"/>
                  </a:lnTo>
                  <a:lnTo>
                    <a:pt x="7501782" y="732468"/>
                  </a:lnTo>
                  <a:lnTo>
                    <a:pt x="7541101" y="705961"/>
                  </a:lnTo>
                  <a:lnTo>
                    <a:pt x="7567608" y="666642"/>
                  </a:lnTo>
                  <a:lnTo>
                    <a:pt x="7577328" y="618489"/>
                  </a:lnTo>
                  <a:lnTo>
                    <a:pt x="7577328" y="123698"/>
                  </a:lnTo>
                  <a:lnTo>
                    <a:pt x="7567608" y="75545"/>
                  </a:lnTo>
                  <a:lnTo>
                    <a:pt x="7541101" y="36226"/>
                  </a:lnTo>
                  <a:lnTo>
                    <a:pt x="7501782" y="9719"/>
                  </a:lnTo>
                  <a:lnTo>
                    <a:pt x="7453630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22198" y="2340102"/>
              <a:ext cx="7577455" cy="742315"/>
            </a:xfrm>
            <a:custGeom>
              <a:avLst/>
              <a:gdLst/>
              <a:ahLst/>
              <a:cxnLst/>
              <a:rect l="l" t="t" r="r" b="b"/>
              <a:pathLst>
                <a:path w="7577455" h="742314">
                  <a:moveTo>
                    <a:pt x="0" y="123698"/>
                  </a:moveTo>
                  <a:lnTo>
                    <a:pt x="9721" y="75545"/>
                  </a:lnTo>
                  <a:lnTo>
                    <a:pt x="36231" y="36226"/>
                  </a:lnTo>
                  <a:lnTo>
                    <a:pt x="75550" y="9719"/>
                  </a:lnTo>
                  <a:lnTo>
                    <a:pt x="123698" y="0"/>
                  </a:lnTo>
                  <a:lnTo>
                    <a:pt x="7453630" y="0"/>
                  </a:lnTo>
                  <a:lnTo>
                    <a:pt x="7501782" y="9719"/>
                  </a:lnTo>
                  <a:lnTo>
                    <a:pt x="7541101" y="36226"/>
                  </a:lnTo>
                  <a:lnTo>
                    <a:pt x="7567608" y="75545"/>
                  </a:lnTo>
                  <a:lnTo>
                    <a:pt x="7577328" y="123698"/>
                  </a:lnTo>
                  <a:lnTo>
                    <a:pt x="7577328" y="618489"/>
                  </a:lnTo>
                  <a:lnTo>
                    <a:pt x="7567608" y="666642"/>
                  </a:lnTo>
                  <a:lnTo>
                    <a:pt x="7541101" y="705961"/>
                  </a:lnTo>
                  <a:lnTo>
                    <a:pt x="7501782" y="732468"/>
                  </a:lnTo>
                  <a:lnTo>
                    <a:pt x="7453630" y="742188"/>
                  </a:lnTo>
                  <a:lnTo>
                    <a:pt x="123698" y="742188"/>
                  </a:lnTo>
                  <a:lnTo>
                    <a:pt x="75550" y="732468"/>
                  </a:lnTo>
                  <a:lnTo>
                    <a:pt x="36231" y="705961"/>
                  </a:lnTo>
                  <a:lnTo>
                    <a:pt x="9721" y="666642"/>
                  </a:lnTo>
                  <a:lnTo>
                    <a:pt x="0" y="618489"/>
                  </a:lnTo>
                  <a:lnTo>
                    <a:pt x="0" y="123698"/>
                  </a:lnTo>
                  <a:close/>
                </a:path>
              </a:pathLst>
            </a:custGeom>
            <a:ln w="25908">
              <a:solidFill>
                <a:srgbClr val="0000E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822197" y="3172205"/>
            <a:ext cx="7577455" cy="744220"/>
          </a:xfrm>
          <a:custGeom>
            <a:avLst/>
            <a:gdLst/>
            <a:ahLst/>
            <a:cxnLst/>
            <a:rect l="l" t="t" r="r" b="b"/>
            <a:pathLst>
              <a:path w="7577455" h="744220">
                <a:moveTo>
                  <a:pt x="0" y="123952"/>
                </a:moveTo>
                <a:lnTo>
                  <a:pt x="9741" y="75705"/>
                </a:lnTo>
                <a:lnTo>
                  <a:pt x="36306" y="36306"/>
                </a:lnTo>
                <a:lnTo>
                  <a:pt x="75705" y="9741"/>
                </a:lnTo>
                <a:lnTo>
                  <a:pt x="123952" y="0"/>
                </a:lnTo>
                <a:lnTo>
                  <a:pt x="7453376" y="0"/>
                </a:lnTo>
                <a:lnTo>
                  <a:pt x="7501622" y="9741"/>
                </a:lnTo>
                <a:lnTo>
                  <a:pt x="7541021" y="36306"/>
                </a:lnTo>
                <a:lnTo>
                  <a:pt x="7567586" y="75705"/>
                </a:lnTo>
                <a:lnTo>
                  <a:pt x="7577328" y="123952"/>
                </a:lnTo>
                <a:lnTo>
                  <a:pt x="7577328" y="619760"/>
                </a:lnTo>
                <a:lnTo>
                  <a:pt x="7567586" y="668006"/>
                </a:lnTo>
                <a:lnTo>
                  <a:pt x="7541021" y="707405"/>
                </a:lnTo>
                <a:lnTo>
                  <a:pt x="7501622" y="733970"/>
                </a:lnTo>
                <a:lnTo>
                  <a:pt x="7453376" y="743712"/>
                </a:lnTo>
                <a:lnTo>
                  <a:pt x="123952" y="743712"/>
                </a:lnTo>
                <a:lnTo>
                  <a:pt x="75705" y="733970"/>
                </a:lnTo>
                <a:lnTo>
                  <a:pt x="36306" y="707405"/>
                </a:lnTo>
                <a:lnTo>
                  <a:pt x="9741" y="668006"/>
                </a:lnTo>
                <a:lnTo>
                  <a:pt x="0" y="619760"/>
                </a:lnTo>
                <a:lnTo>
                  <a:pt x="0" y="123952"/>
                </a:lnTo>
                <a:close/>
              </a:path>
            </a:pathLst>
          </a:custGeom>
          <a:ln w="25907">
            <a:solidFill>
              <a:srgbClr val="0000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22197" y="4005834"/>
            <a:ext cx="7577455" cy="742315"/>
          </a:xfrm>
          <a:custGeom>
            <a:avLst/>
            <a:gdLst/>
            <a:ahLst/>
            <a:cxnLst/>
            <a:rect l="l" t="t" r="r" b="b"/>
            <a:pathLst>
              <a:path w="7577455" h="742314">
                <a:moveTo>
                  <a:pt x="0" y="123698"/>
                </a:moveTo>
                <a:lnTo>
                  <a:pt x="9721" y="75545"/>
                </a:lnTo>
                <a:lnTo>
                  <a:pt x="36231" y="36226"/>
                </a:lnTo>
                <a:lnTo>
                  <a:pt x="75550" y="9719"/>
                </a:lnTo>
                <a:lnTo>
                  <a:pt x="123698" y="0"/>
                </a:lnTo>
                <a:lnTo>
                  <a:pt x="7453630" y="0"/>
                </a:lnTo>
                <a:lnTo>
                  <a:pt x="7501782" y="9719"/>
                </a:lnTo>
                <a:lnTo>
                  <a:pt x="7541101" y="36226"/>
                </a:lnTo>
                <a:lnTo>
                  <a:pt x="7567608" y="75545"/>
                </a:lnTo>
                <a:lnTo>
                  <a:pt x="7577328" y="123698"/>
                </a:lnTo>
                <a:lnTo>
                  <a:pt x="7577328" y="618490"/>
                </a:lnTo>
                <a:lnTo>
                  <a:pt x="7567608" y="666642"/>
                </a:lnTo>
                <a:lnTo>
                  <a:pt x="7541101" y="705961"/>
                </a:lnTo>
                <a:lnTo>
                  <a:pt x="7501782" y="732468"/>
                </a:lnTo>
                <a:lnTo>
                  <a:pt x="7453630" y="742188"/>
                </a:lnTo>
                <a:lnTo>
                  <a:pt x="123698" y="742188"/>
                </a:lnTo>
                <a:lnTo>
                  <a:pt x="75550" y="732468"/>
                </a:lnTo>
                <a:lnTo>
                  <a:pt x="36231" y="705961"/>
                </a:lnTo>
                <a:lnTo>
                  <a:pt x="9721" y="666642"/>
                </a:lnTo>
                <a:lnTo>
                  <a:pt x="0" y="618490"/>
                </a:lnTo>
                <a:lnTo>
                  <a:pt x="0" y="123698"/>
                </a:lnTo>
                <a:close/>
              </a:path>
            </a:pathLst>
          </a:custGeom>
          <a:ln w="25908">
            <a:solidFill>
              <a:srgbClr val="0000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2197" y="4837938"/>
            <a:ext cx="7577455" cy="744220"/>
          </a:xfrm>
          <a:custGeom>
            <a:avLst/>
            <a:gdLst/>
            <a:ahLst/>
            <a:cxnLst/>
            <a:rect l="l" t="t" r="r" b="b"/>
            <a:pathLst>
              <a:path w="7577455" h="744220">
                <a:moveTo>
                  <a:pt x="0" y="123951"/>
                </a:moveTo>
                <a:lnTo>
                  <a:pt x="9741" y="75705"/>
                </a:lnTo>
                <a:lnTo>
                  <a:pt x="36306" y="36306"/>
                </a:lnTo>
                <a:lnTo>
                  <a:pt x="75705" y="9741"/>
                </a:lnTo>
                <a:lnTo>
                  <a:pt x="123952" y="0"/>
                </a:lnTo>
                <a:lnTo>
                  <a:pt x="7453376" y="0"/>
                </a:lnTo>
                <a:lnTo>
                  <a:pt x="7501622" y="9741"/>
                </a:lnTo>
                <a:lnTo>
                  <a:pt x="7541021" y="36306"/>
                </a:lnTo>
                <a:lnTo>
                  <a:pt x="7567586" y="75705"/>
                </a:lnTo>
                <a:lnTo>
                  <a:pt x="7577328" y="123951"/>
                </a:lnTo>
                <a:lnTo>
                  <a:pt x="7577328" y="619760"/>
                </a:lnTo>
                <a:lnTo>
                  <a:pt x="7567586" y="668006"/>
                </a:lnTo>
                <a:lnTo>
                  <a:pt x="7541021" y="707405"/>
                </a:lnTo>
                <a:lnTo>
                  <a:pt x="7501622" y="733970"/>
                </a:lnTo>
                <a:lnTo>
                  <a:pt x="7453376" y="743712"/>
                </a:lnTo>
                <a:lnTo>
                  <a:pt x="123952" y="743712"/>
                </a:lnTo>
                <a:lnTo>
                  <a:pt x="75705" y="733970"/>
                </a:lnTo>
                <a:lnTo>
                  <a:pt x="36306" y="707405"/>
                </a:lnTo>
                <a:lnTo>
                  <a:pt x="9741" y="668006"/>
                </a:lnTo>
                <a:lnTo>
                  <a:pt x="0" y="619760"/>
                </a:lnTo>
                <a:lnTo>
                  <a:pt x="0" y="123951"/>
                </a:lnTo>
                <a:close/>
              </a:path>
            </a:pathLst>
          </a:custGeom>
          <a:ln w="25907">
            <a:solidFill>
              <a:srgbClr val="0000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xfrm>
            <a:off x="963879" y="1581734"/>
            <a:ext cx="5454650" cy="3846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Understanding</a:t>
            </a:r>
            <a:r>
              <a:rPr spc="-8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intruders</a:t>
            </a:r>
            <a:endParaRPr spc="-1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5080">
              <a:lnSpc>
                <a:spcPct val="176000"/>
              </a:lnSpc>
              <a:spcBef>
                <a:spcPts val="5"/>
              </a:spcBef>
            </a:pP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Intrusion</a:t>
            </a:r>
            <a:r>
              <a:rPr spc="-114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detection</a:t>
            </a:r>
            <a:r>
              <a:rPr spc="-8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system</a:t>
            </a:r>
            <a:r>
              <a:rPr spc="-1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(IDS) 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Intrusion</a:t>
            </a:r>
            <a:r>
              <a:rPr spc="-10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prevention</a:t>
            </a:r>
            <a:r>
              <a:rPr spc="-9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systems</a:t>
            </a:r>
            <a:r>
              <a:rPr spc="-9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(IPS)</a:t>
            </a:r>
            <a:endParaRPr spc="-1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2725420">
              <a:lnSpc>
                <a:spcPct val="176000"/>
              </a:lnSpc>
            </a:pP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Detection</a:t>
            </a:r>
            <a:r>
              <a:rPr spc="-9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</a:rPr>
              <a:t>theory Firewalls</a:t>
            </a:r>
            <a:endParaRPr spc="-1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0" y="0"/>
            <a:ext cx="9144000" cy="990600"/>
            <a:chOff x="0" y="0"/>
            <a:chExt cx="9144000" cy="990600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1492" y="0"/>
              <a:ext cx="3302508" cy="9906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302507" cy="990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8437</Words>
  <Application>WPS Presentation</Application>
  <PresentationFormat>On-screen Show (4:3)</PresentationFormat>
  <Paragraphs>416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9" baseType="lpstr">
      <vt:lpstr>Arial</vt:lpstr>
      <vt:lpstr>SimSun</vt:lpstr>
      <vt:lpstr>Wingdings</vt:lpstr>
      <vt:lpstr>Carlito</vt:lpstr>
      <vt:lpstr>Segoe Print</vt:lpstr>
      <vt:lpstr>Times New Roman</vt:lpstr>
      <vt:lpstr>Wingdings</vt:lpstr>
      <vt:lpstr>Times New Roman</vt:lpstr>
      <vt:lpstr>Arial</vt:lpstr>
      <vt:lpstr>Verdana</vt:lpstr>
      <vt:lpstr>Asana Math</vt:lpstr>
      <vt:lpstr>P052</vt:lpstr>
      <vt:lpstr>Microsoft YaHei</vt:lpstr>
      <vt:lpstr>Arial Unicode MS</vt:lpstr>
      <vt:lpstr>Calibri</vt:lpstr>
      <vt:lpstr>Courier New</vt:lpstr>
      <vt:lpstr>DejaVu Serif Condensed</vt:lpstr>
      <vt:lpstr>Liberation Sans Narrow</vt:lpstr>
      <vt:lpstr>Verdana</vt:lpstr>
      <vt:lpstr>Trebuchet MS</vt:lpstr>
      <vt:lpstr>BatangChe</vt:lpstr>
      <vt:lpstr>Office Theme</vt:lpstr>
      <vt:lpstr>Intrusion Detection and Prevention</vt:lpstr>
      <vt:lpstr>Outline</vt:lpstr>
      <vt:lpstr>Two ways to categorize intruders</vt:lpstr>
      <vt:lpstr>Classes of intruder</vt:lpstr>
      <vt:lpstr>Two ways to categorize intruders</vt:lpstr>
      <vt:lpstr>Intruders will want you to misapprehend their skill and motivation!</vt:lpstr>
      <vt:lpstr>PowerPoint 演示文稿</vt:lpstr>
      <vt:lpstr>Table 8.1</vt:lpstr>
      <vt:lpstr>Outline</vt:lpstr>
      <vt:lpstr>PowerPoint 演示文稿</vt:lpstr>
      <vt:lpstr>Analysis Approaches</vt:lpstr>
      <vt:lpstr>Anomaly Detection</vt:lpstr>
      <vt:lpstr>Host-Based Intrusion Detection (HIDS)</vt:lpstr>
      <vt:lpstr>Distributed HIDS deployment</vt:lpstr>
      <vt:lpstr>Network-Based IDS (NIDS)</vt:lpstr>
      <vt:lpstr>PowerPoint 演示文稿</vt:lpstr>
      <vt:lpstr>Internet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Stateful Protocol Analysis</vt:lpstr>
      <vt:lpstr>Logging of Alerts</vt:lpstr>
      <vt:lpstr>Outline</vt:lpstr>
      <vt:lpstr>Single slide coverage of (almost) all IPS</vt:lpstr>
      <vt:lpstr>Example: NIDS vs NIPS</vt:lpstr>
      <vt:lpstr>Outline</vt:lpstr>
      <vt:lpstr>Problem: We’re not sure</vt:lpstr>
      <vt:lpstr>Confusion Matrix</vt:lpstr>
      <vt:lpstr>Confusion Matrix</vt:lpstr>
      <vt:lpstr>Outline</vt:lpstr>
      <vt:lpstr>Design goals</vt:lpstr>
      <vt:lpstr>Types of firewalls</vt:lpstr>
      <vt:lpstr>Limitations of firewalls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Intrusion Detection and Prevention</dc:title>
  <dc:creator>Tyler Bletsch</dc:creator>
  <cp:lastModifiedBy>nix</cp:lastModifiedBy>
  <cp:revision>89</cp:revision>
  <dcterms:created xsi:type="dcterms:W3CDTF">2024-05-08T15:59:00Z</dcterms:created>
  <dcterms:modified xsi:type="dcterms:W3CDTF">2024-05-08T17:17:16Z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2021-11-11T11:00:00Z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2024-05-08T11:00:00Z</vt:filetime>
  </property>
  <property fmtid="{D5CDD505-2E9C-101B-9397-08002B2CF9AE}" pid="5" name="Producer">
    <vt:lpwstr>3-Heights(TM) PDF Security Shell 4.8.25.2 (http://www.pdf-tools.com)</vt:lpwstr>
  </property>
  <property fmtid="{D5CDD505-2E9C-101B-9397-08002B2CF9AE}" pid="6" name="ICV">
    <vt:lpwstr>A95C276A9DEA4278915531BD8BB7D892</vt:lpwstr>
  </property>
  <property fmtid="{D5CDD505-2E9C-101B-9397-08002B2CF9AE}" pid="7" name="KSOProductBuildVer">
    <vt:lpwstr>1033-11.2.0.10426</vt:lpwstr>
  </property>
</Properties>
</file>